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12" r:id="rId2"/>
    <p:sldId id="323" r:id="rId3"/>
    <p:sldId id="319" r:id="rId4"/>
    <p:sldId id="280" r:id="rId5"/>
    <p:sldId id="283" r:id="rId6"/>
    <p:sldId id="284" r:id="rId7"/>
    <p:sldId id="285" r:id="rId8"/>
    <p:sldId id="318" r:id="rId9"/>
    <p:sldId id="287" r:id="rId10"/>
    <p:sldId id="294" r:id="rId11"/>
    <p:sldId id="297" r:id="rId12"/>
    <p:sldId id="298" r:id="rId13"/>
  </p:sldIdLst>
  <p:sldSz cx="10058400" cy="77724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38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64" cy="4650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639" y="0"/>
            <a:ext cx="3043264" cy="4650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861E2-D2D7-4D0C-A696-97C0FC0AAAA0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962"/>
            <a:ext cx="3043264" cy="4650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639" y="8841962"/>
            <a:ext cx="3043264" cy="4650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BAECA-2F13-46E6-9932-7A942A7BA1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9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4740" y="651763"/>
            <a:ext cx="7868919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96188" y="4409947"/>
            <a:ext cx="8066023" cy="1000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86332" y="648715"/>
            <a:ext cx="7285735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7430" y="1708200"/>
            <a:ext cx="8003539" cy="4526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9601200" cy="492443"/>
          </a:xfrm>
        </p:spPr>
        <p:txBody>
          <a:bodyPr/>
          <a:lstStyle/>
          <a:p>
            <a:pPr algn="ctr"/>
            <a:r>
              <a:rPr lang="en-US" sz="3200" dirty="0"/>
              <a:t>Training Individuals Furnished Naloxone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9067800" cy="4862870"/>
          </a:xfrm>
        </p:spPr>
        <p:txBody>
          <a:bodyPr/>
          <a:lstStyle/>
          <a:p>
            <a:pPr marL="285750" indent="-285750"/>
            <a:r>
              <a:rPr lang="en-US" sz="2200" b="1" dirty="0"/>
              <a:t>Use laminated or handout training slides: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Provide information regarding agencies that can assist people with opioid addictions (e.g., PHDMC Addiction Business Card)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Indications for naloxone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How to respond to an opioid overdose:</a:t>
            </a:r>
          </a:p>
          <a:p>
            <a:pPr marL="1257300" lvl="2" indent="-342900">
              <a:buAutoNum type="alphaLcPeriod"/>
            </a:pPr>
            <a:r>
              <a:rPr lang="en-US" sz="2000" b="1" dirty="0"/>
              <a:t>Activate EMS</a:t>
            </a:r>
          </a:p>
          <a:p>
            <a:pPr marL="1257300" lvl="2" indent="-342900">
              <a:buAutoNum type="alphaLcPeriod"/>
            </a:pPr>
            <a:r>
              <a:rPr lang="en-US" sz="2000" b="1" dirty="0"/>
              <a:t>Clear airway</a:t>
            </a:r>
          </a:p>
          <a:p>
            <a:pPr marL="1257300" lvl="2" indent="-342900">
              <a:buAutoNum type="alphaLcPeriod"/>
            </a:pPr>
            <a:r>
              <a:rPr lang="en-US" sz="2000" b="1" dirty="0"/>
              <a:t>Rescue breathing</a:t>
            </a:r>
          </a:p>
          <a:p>
            <a:pPr marL="1257300" lvl="2" indent="-342900">
              <a:buAutoNum type="alphaLcPeriod"/>
            </a:pPr>
            <a:r>
              <a:rPr lang="en-US" sz="2000" b="1" dirty="0"/>
              <a:t>Administer naloxone</a:t>
            </a:r>
          </a:p>
          <a:p>
            <a:pPr marL="1257300" lvl="2" indent="-342900">
              <a:buAutoNum type="alphaLcPeriod"/>
            </a:pPr>
            <a:r>
              <a:rPr lang="en-US" sz="2000" b="1" dirty="0"/>
              <a:t>Repeat dose in 2-3 minutes if no response</a:t>
            </a:r>
          </a:p>
          <a:p>
            <a:pPr marL="1257300" lvl="2" indent="-342900">
              <a:buAutoNum type="alphaLcPeriod"/>
            </a:pPr>
            <a:r>
              <a:rPr lang="en-US" sz="2000" b="1" dirty="0"/>
              <a:t>Recovery position</a:t>
            </a:r>
          </a:p>
          <a:p>
            <a:pPr marL="1257300" lvl="2" indent="-342900">
              <a:buAutoNum type="alphaLcPeriod"/>
            </a:pPr>
            <a:r>
              <a:rPr lang="en-US" sz="2000" b="1" dirty="0"/>
              <a:t>Provide project DAWN phone number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  <a:latin typeface="Calibri"/>
                <a:cs typeface="Calibri"/>
              </a:rPr>
              <a:t>Process for using the Narcan Nasal Spray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Proper storage temperature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Expiration date</a:t>
            </a:r>
          </a:p>
        </p:txBody>
      </p:sp>
    </p:spTree>
    <p:extLst>
      <p:ext uri="{BB962C8B-B14F-4D97-AF65-F5344CB8AC3E}">
        <p14:creationId xmlns:p14="http://schemas.microsoft.com/office/powerpoint/2010/main" val="70225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OD</a:t>
            </a:r>
            <a:r>
              <a:rPr spc="-95" dirty="0"/>
              <a:t> </a:t>
            </a:r>
            <a:r>
              <a:rPr spc="-10" dirty="0"/>
              <a:t>Response</a:t>
            </a:r>
          </a:p>
          <a:p>
            <a:pPr algn="ctr">
              <a:lnSpc>
                <a:spcPct val="100000"/>
              </a:lnSpc>
            </a:pPr>
            <a:r>
              <a:rPr spc="-15" dirty="0"/>
              <a:t>Recovery</a:t>
            </a:r>
            <a:r>
              <a:rPr spc="-85" dirty="0"/>
              <a:t> </a:t>
            </a:r>
            <a:r>
              <a:rPr spc="-10" dirty="0"/>
              <a:t>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2133600"/>
            <a:ext cx="7678420" cy="402033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900" marR="175260" indent="-182880">
              <a:lnSpc>
                <a:spcPct val="150000"/>
              </a:lnSpc>
              <a:spcBef>
                <a:spcPts val="139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400" b="1" spc="-5" dirty="0">
                <a:latin typeface="Calibri"/>
                <a:cs typeface="Calibri"/>
              </a:rPr>
              <a:t>If the </a:t>
            </a:r>
            <a:r>
              <a:rPr sz="2400" b="1" spc="-15" dirty="0">
                <a:latin typeface="Calibri"/>
                <a:cs typeface="Calibri"/>
              </a:rPr>
              <a:t>person must </a:t>
            </a:r>
            <a:r>
              <a:rPr sz="2400" b="1" spc="-10" dirty="0">
                <a:latin typeface="Calibri"/>
                <a:cs typeface="Calibri"/>
              </a:rPr>
              <a:t>be </a:t>
            </a:r>
            <a:r>
              <a:rPr sz="2400" b="1" spc="-15" dirty="0">
                <a:latin typeface="Calibri"/>
                <a:cs typeface="Calibri"/>
              </a:rPr>
              <a:t>left </a:t>
            </a:r>
            <a:r>
              <a:rPr sz="2400" b="1" spc="-10" dirty="0">
                <a:latin typeface="Calibri"/>
                <a:cs typeface="Calibri"/>
              </a:rPr>
              <a:t>alone-even </a:t>
            </a:r>
            <a:r>
              <a:rPr sz="2400" b="1" spc="-25" dirty="0">
                <a:latin typeface="Calibri"/>
                <a:cs typeface="Calibri"/>
              </a:rPr>
              <a:t>for </a:t>
            </a:r>
            <a:r>
              <a:rPr sz="2400" b="1" spc="-5" dirty="0">
                <a:latin typeface="Calibri"/>
                <a:cs typeface="Calibri"/>
              </a:rPr>
              <a:t>a </a:t>
            </a:r>
            <a:r>
              <a:rPr sz="2400" b="1" spc="-25" dirty="0">
                <a:latin typeface="Calibri"/>
                <a:cs typeface="Calibri"/>
              </a:rPr>
              <a:t>few </a:t>
            </a:r>
            <a:r>
              <a:rPr sz="2400" b="1" spc="-15" dirty="0">
                <a:latin typeface="Calibri"/>
                <a:cs typeface="Calibri"/>
              </a:rPr>
              <a:t>seconds</a:t>
            </a:r>
            <a:r>
              <a:rPr lang="en-US" sz="2400" b="1" spc="-15" dirty="0">
                <a:latin typeface="Calibri"/>
                <a:cs typeface="Calibri"/>
              </a:rPr>
              <a:t>, </a:t>
            </a:r>
            <a:r>
              <a:rPr sz="2400" b="1" spc="-15" dirty="0">
                <a:latin typeface="Calibri"/>
                <a:cs typeface="Calibri"/>
              </a:rPr>
              <a:t>put into </a:t>
            </a:r>
            <a:r>
              <a:rPr sz="2400" b="1" spc="-20" dirty="0">
                <a:latin typeface="Calibri"/>
                <a:cs typeface="Calibri"/>
              </a:rPr>
              <a:t>recovery </a:t>
            </a:r>
            <a:r>
              <a:rPr sz="2400" b="1" spc="-5" dirty="0">
                <a:latin typeface="Calibri"/>
                <a:cs typeface="Calibri"/>
              </a:rPr>
              <a:t>position </a:t>
            </a:r>
            <a:r>
              <a:rPr sz="2400" b="1" spc="-15" dirty="0">
                <a:latin typeface="Calibri"/>
                <a:cs typeface="Calibri"/>
              </a:rPr>
              <a:t>to </a:t>
            </a:r>
            <a:r>
              <a:rPr sz="2400" b="1" spc="-20" dirty="0">
                <a:latin typeface="Calibri"/>
                <a:cs typeface="Calibri"/>
              </a:rPr>
              <a:t>avoid</a:t>
            </a:r>
            <a:r>
              <a:rPr sz="2400" b="1" spc="2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choking</a:t>
            </a:r>
            <a:endParaRPr sz="2400" b="1" dirty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1680"/>
              </a:spcBef>
              <a:buClr>
                <a:srgbClr val="318EC4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b="1" spc="-5" dirty="0">
                <a:latin typeface="Calibri"/>
                <a:cs typeface="Calibri"/>
              </a:rPr>
              <a:t>Place </a:t>
            </a:r>
            <a:r>
              <a:rPr sz="2400" b="1" spc="-15" dirty="0">
                <a:latin typeface="Calibri"/>
                <a:cs typeface="Calibri"/>
              </a:rPr>
              <a:t>person </a:t>
            </a:r>
            <a:r>
              <a:rPr sz="2400" b="1" spc="-10" dirty="0">
                <a:latin typeface="Calibri"/>
                <a:cs typeface="Calibri"/>
              </a:rPr>
              <a:t>on side</a:t>
            </a:r>
            <a:endParaRPr sz="2400" b="1" dirty="0">
              <a:latin typeface="Calibri"/>
              <a:cs typeface="Calibri"/>
            </a:endParaRPr>
          </a:p>
          <a:p>
            <a:pPr marL="1155700" lvl="1" indent="-228600">
              <a:lnSpc>
                <a:spcPct val="100000"/>
              </a:lnSpc>
              <a:spcBef>
                <a:spcPts val="1680"/>
              </a:spcBef>
              <a:buClr>
                <a:srgbClr val="318EC4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b="1" spc="-70" dirty="0">
                <a:latin typeface="Calibri"/>
                <a:cs typeface="Calibri"/>
              </a:rPr>
              <a:t>Top </a:t>
            </a:r>
            <a:r>
              <a:rPr sz="2400" b="1" spc="-5" dirty="0">
                <a:latin typeface="Calibri"/>
                <a:cs typeface="Calibri"/>
              </a:rPr>
              <a:t>leg </a:t>
            </a:r>
            <a:r>
              <a:rPr sz="2400" b="1" spc="-15" dirty="0">
                <a:latin typeface="Calibri"/>
                <a:cs typeface="Calibri"/>
              </a:rPr>
              <a:t>bent at </a:t>
            </a:r>
            <a:r>
              <a:rPr sz="2400" b="1" spc="-5" dirty="0">
                <a:latin typeface="Calibri"/>
                <a:cs typeface="Calibri"/>
              </a:rPr>
              <a:t>knee, </a:t>
            </a:r>
            <a:r>
              <a:rPr sz="2400" b="1" spc="-15" dirty="0">
                <a:latin typeface="Calibri"/>
                <a:cs typeface="Calibri"/>
              </a:rPr>
              <a:t>bottom </a:t>
            </a:r>
            <a:r>
              <a:rPr sz="2400" b="1" spc="-5" dirty="0">
                <a:latin typeface="Calibri"/>
                <a:cs typeface="Calibri"/>
              </a:rPr>
              <a:t>leg </a:t>
            </a:r>
            <a:r>
              <a:rPr sz="2400" b="1" spc="-20" dirty="0">
                <a:latin typeface="Calibri"/>
                <a:cs typeface="Calibri"/>
              </a:rPr>
              <a:t>straight</a:t>
            </a:r>
            <a:r>
              <a:rPr sz="2400" b="1" spc="27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out</a:t>
            </a:r>
            <a:endParaRPr sz="2400" b="1" dirty="0">
              <a:latin typeface="Calibri"/>
              <a:cs typeface="Calibri"/>
            </a:endParaRPr>
          </a:p>
          <a:p>
            <a:pPr marL="1155700" marR="5080" lvl="1" indent="-228600">
              <a:lnSpc>
                <a:spcPct val="15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sz="2400" b="1" spc="-15" dirty="0">
                <a:latin typeface="Calibri"/>
                <a:cs typeface="Calibri"/>
              </a:rPr>
              <a:t>Bottom </a:t>
            </a:r>
            <a:r>
              <a:rPr sz="2400" b="1" spc="-10" dirty="0">
                <a:latin typeface="Calibri"/>
                <a:cs typeface="Calibri"/>
              </a:rPr>
              <a:t>arm </a:t>
            </a:r>
            <a:r>
              <a:rPr sz="2400" b="1" spc="-15" dirty="0">
                <a:latin typeface="Calibri"/>
                <a:cs typeface="Calibri"/>
              </a:rPr>
              <a:t>extended </a:t>
            </a:r>
            <a:r>
              <a:rPr sz="2400" b="1" spc="-20" dirty="0">
                <a:latin typeface="Calibri"/>
                <a:cs typeface="Calibri"/>
              </a:rPr>
              <a:t>straight </a:t>
            </a:r>
            <a:r>
              <a:rPr sz="2400" b="1" spc="-10" dirty="0">
                <a:latin typeface="Calibri"/>
                <a:cs typeface="Calibri"/>
              </a:rPr>
              <a:t>above head, </a:t>
            </a:r>
            <a:r>
              <a:rPr sz="2400" b="1" spc="-15" dirty="0">
                <a:latin typeface="Calibri"/>
                <a:cs typeface="Calibri"/>
              </a:rPr>
              <a:t>top </a:t>
            </a:r>
            <a:r>
              <a:rPr sz="2400" b="1" spc="-10" dirty="0">
                <a:latin typeface="Calibri"/>
                <a:cs typeface="Calibri"/>
              </a:rPr>
              <a:t>arm </a:t>
            </a:r>
            <a:r>
              <a:rPr sz="2400" b="1" spc="-15" dirty="0">
                <a:latin typeface="Calibri"/>
                <a:cs typeface="Calibri"/>
              </a:rPr>
              <a:t>bent at </a:t>
            </a:r>
            <a:r>
              <a:rPr sz="2400" b="1" spc="-5" dirty="0">
                <a:latin typeface="Calibri"/>
                <a:cs typeface="Calibri"/>
              </a:rPr>
              <a:t>elbow with </a:t>
            </a:r>
            <a:r>
              <a:rPr sz="2400" b="1" spc="-10" dirty="0">
                <a:latin typeface="Calibri"/>
                <a:cs typeface="Calibri"/>
              </a:rPr>
              <a:t>hand under </a:t>
            </a:r>
            <a:r>
              <a:rPr sz="2400" b="1" spc="-25" dirty="0">
                <a:latin typeface="Calibri"/>
                <a:cs typeface="Calibri"/>
              </a:rPr>
              <a:t>face </a:t>
            </a:r>
            <a:r>
              <a:rPr sz="2400" b="1" spc="-5" dirty="0">
                <a:latin typeface="Calibri"/>
                <a:cs typeface="Calibri"/>
              </a:rPr>
              <a:t>as if it </a:t>
            </a:r>
            <a:r>
              <a:rPr sz="2400" b="1" spc="-25" dirty="0">
                <a:latin typeface="Calibri"/>
                <a:cs typeface="Calibri"/>
              </a:rPr>
              <a:t>were </a:t>
            </a:r>
            <a:r>
              <a:rPr sz="2400" b="1" spc="-5" dirty="0">
                <a:latin typeface="Calibri"/>
                <a:cs typeface="Calibri"/>
              </a:rPr>
              <a:t>a</a:t>
            </a:r>
            <a:r>
              <a:rPr sz="2400" b="1" spc="229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pillow</a:t>
            </a:r>
            <a:endParaRPr sz="24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4379" y="923036"/>
            <a:ext cx="3472815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15" dirty="0"/>
              <a:t>Proper</a:t>
            </a:r>
            <a:r>
              <a:rPr sz="4400" spc="-65" dirty="0"/>
              <a:t> </a:t>
            </a:r>
            <a:r>
              <a:rPr sz="4400" spc="-35" dirty="0"/>
              <a:t>Storage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93138" y="1891080"/>
            <a:ext cx="7617462" cy="3861313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448309" indent="-435609">
              <a:lnSpc>
                <a:spcPct val="100000"/>
              </a:lnSpc>
              <a:spcBef>
                <a:spcPts val="1365"/>
              </a:spcBef>
              <a:buFont typeface="Arial"/>
              <a:buChar char="•"/>
              <a:tabLst>
                <a:tab pos="448309" algn="l"/>
                <a:tab pos="448945" algn="l"/>
              </a:tabLst>
            </a:pPr>
            <a:r>
              <a:rPr sz="3200" b="1" spc="-20" dirty="0">
                <a:latin typeface="Calibri"/>
                <a:cs typeface="Calibri"/>
              </a:rPr>
              <a:t>Keep </a:t>
            </a:r>
            <a:r>
              <a:rPr sz="3200" b="1" spc="-10" dirty="0">
                <a:latin typeface="Calibri"/>
                <a:cs typeface="Calibri"/>
              </a:rPr>
              <a:t>out of </a:t>
            </a:r>
            <a:r>
              <a:rPr sz="3200" b="1" spc="-15" dirty="0">
                <a:latin typeface="Calibri"/>
                <a:cs typeface="Calibri"/>
              </a:rPr>
              <a:t>direct</a:t>
            </a:r>
            <a:r>
              <a:rPr sz="3200" b="1" spc="6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light</a:t>
            </a:r>
            <a:endParaRPr sz="3200" b="1" dirty="0">
              <a:latin typeface="Calibri"/>
              <a:cs typeface="Calibri"/>
            </a:endParaRPr>
          </a:p>
          <a:p>
            <a:pPr marL="448309" indent="-435609">
              <a:lnSpc>
                <a:spcPct val="100000"/>
              </a:lnSpc>
              <a:spcBef>
                <a:spcPts val="1365"/>
              </a:spcBef>
              <a:buFont typeface="Arial"/>
              <a:buChar char="•"/>
              <a:tabLst>
                <a:tab pos="448309" algn="l"/>
                <a:tab pos="448945" algn="l"/>
              </a:tabLst>
            </a:pPr>
            <a:r>
              <a:rPr sz="3200" b="1" spc="-25" dirty="0">
                <a:latin typeface="Calibri"/>
                <a:cs typeface="Calibri"/>
              </a:rPr>
              <a:t>Store </a:t>
            </a:r>
            <a:r>
              <a:rPr sz="3200" b="1" spc="-15" dirty="0">
                <a:latin typeface="Calibri"/>
                <a:cs typeface="Calibri"/>
              </a:rPr>
              <a:t>at </a:t>
            </a:r>
            <a:r>
              <a:rPr sz="3200" b="1" spc="-20" dirty="0">
                <a:latin typeface="Calibri"/>
                <a:cs typeface="Calibri"/>
              </a:rPr>
              <a:t>room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temperature</a:t>
            </a:r>
            <a:endParaRPr lang="en-US" sz="3200" b="1" spc="-20" dirty="0">
              <a:latin typeface="Calibri"/>
              <a:cs typeface="Calibri"/>
            </a:endParaRPr>
          </a:p>
          <a:p>
            <a:pPr marL="905509" lvl="1" indent="-435609">
              <a:spcBef>
                <a:spcPts val="1365"/>
              </a:spcBef>
              <a:buFont typeface="Arial"/>
              <a:buChar char="•"/>
              <a:tabLst>
                <a:tab pos="448309" algn="l"/>
                <a:tab pos="448945" algn="l"/>
              </a:tabLst>
            </a:pPr>
            <a:r>
              <a:rPr lang="en-US" sz="3200" b="1" spc="-10" dirty="0">
                <a:cs typeface="Calibri"/>
              </a:rPr>
              <a:t>Between 59-86 degrees</a:t>
            </a:r>
            <a:r>
              <a:rPr lang="en-US" sz="3200" b="1" spc="40" dirty="0">
                <a:cs typeface="Calibri"/>
              </a:rPr>
              <a:t> </a:t>
            </a:r>
            <a:r>
              <a:rPr lang="en-US" sz="3200" b="1" spc="-5" dirty="0">
                <a:cs typeface="Calibri"/>
              </a:rPr>
              <a:t>F</a:t>
            </a:r>
            <a:endParaRPr lang="en-US" sz="3200" b="1" dirty="0">
              <a:cs typeface="Calibri"/>
            </a:endParaRPr>
          </a:p>
          <a:p>
            <a:pPr marL="448309" indent="-435609">
              <a:spcBef>
                <a:spcPts val="1365"/>
              </a:spcBef>
              <a:buFont typeface="Arial"/>
              <a:buChar char="•"/>
              <a:tabLst>
                <a:tab pos="448309" algn="l"/>
                <a:tab pos="448945" algn="l"/>
              </a:tabLst>
            </a:pPr>
            <a:r>
              <a:rPr lang="en-US" sz="3200" b="1" spc="-10" dirty="0">
                <a:cs typeface="Calibri"/>
              </a:rPr>
              <a:t>Should not be subjected </a:t>
            </a:r>
            <a:r>
              <a:rPr lang="en-US" sz="3200" b="1" spc="-15" dirty="0">
                <a:cs typeface="Calibri"/>
              </a:rPr>
              <a:t>to </a:t>
            </a:r>
            <a:r>
              <a:rPr lang="en-US" sz="3200" b="1" spc="-20" dirty="0">
                <a:cs typeface="Calibri"/>
              </a:rPr>
              <a:t>extreme  temperatures</a:t>
            </a:r>
            <a:endParaRPr lang="en-US" sz="3200" b="1" dirty="0">
              <a:cs typeface="Calibri"/>
            </a:endParaRPr>
          </a:p>
          <a:p>
            <a:pPr marL="448309" indent="-435609">
              <a:lnSpc>
                <a:spcPct val="100000"/>
              </a:lnSpc>
              <a:spcBef>
                <a:spcPts val="1365"/>
              </a:spcBef>
              <a:buFont typeface="Arial"/>
              <a:buChar char="•"/>
              <a:tabLst>
                <a:tab pos="448309" algn="l"/>
                <a:tab pos="448945" algn="l"/>
              </a:tabLst>
            </a:pPr>
            <a:endParaRPr sz="32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67965" marR="5080" indent="-225552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What </a:t>
            </a:r>
            <a:r>
              <a:rPr dirty="0"/>
              <a:t>happens </a:t>
            </a:r>
            <a:r>
              <a:rPr spc="-15" dirty="0"/>
              <a:t>after </a:t>
            </a:r>
            <a:r>
              <a:rPr spc="-20" dirty="0"/>
              <a:t>naloxone  expires?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2447035"/>
            <a:ext cx="8042275" cy="317138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900" marR="386715" indent="-457200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b="1" spc="-25" dirty="0">
                <a:latin typeface="Calibri"/>
                <a:cs typeface="Calibri"/>
              </a:rPr>
              <a:t>Naloxone </a:t>
            </a:r>
            <a:r>
              <a:rPr sz="3200" b="1" spc="-10" dirty="0">
                <a:latin typeface="Calibri"/>
                <a:cs typeface="Calibri"/>
              </a:rPr>
              <a:t>loses potency </a:t>
            </a:r>
            <a:r>
              <a:rPr sz="3200" b="1" spc="-15" dirty="0">
                <a:latin typeface="Calibri"/>
                <a:cs typeface="Calibri"/>
              </a:rPr>
              <a:t>after </a:t>
            </a:r>
            <a:r>
              <a:rPr sz="3200" b="1" spc="-20" dirty="0">
                <a:latin typeface="Calibri"/>
                <a:cs typeface="Calibri"/>
              </a:rPr>
              <a:t>expiration  </a:t>
            </a:r>
            <a:r>
              <a:rPr sz="3200" b="1" spc="-15" dirty="0">
                <a:latin typeface="Calibri"/>
                <a:cs typeface="Calibri"/>
              </a:rPr>
              <a:t>date</a:t>
            </a:r>
            <a:endParaRPr sz="3200" b="1" dirty="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b="1" spc="-15" dirty="0">
                <a:latin typeface="Calibri"/>
                <a:cs typeface="Calibri"/>
              </a:rPr>
              <a:t>Expired </a:t>
            </a:r>
            <a:r>
              <a:rPr sz="3200" b="1" spc="-30" dirty="0">
                <a:latin typeface="Calibri"/>
                <a:cs typeface="Calibri"/>
              </a:rPr>
              <a:t>naloxone </a:t>
            </a:r>
            <a:r>
              <a:rPr sz="3200" b="1" spc="-20" dirty="0">
                <a:latin typeface="Calibri"/>
                <a:cs typeface="Calibri"/>
              </a:rPr>
              <a:t>can </a:t>
            </a:r>
            <a:r>
              <a:rPr sz="3200" b="1" spc="-10" dirty="0">
                <a:latin typeface="Calibri"/>
                <a:cs typeface="Calibri"/>
              </a:rPr>
              <a:t>still </a:t>
            </a:r>
            <a:r>
              <a:rPr sz="3200" b="1" spc="-25" dirty="0">
                <a:latin typeface="Calibri"/>
                <a:cs typeface="Calibri"/>
              </a:rPr>
              <a:t>save </a:t>
            </a:r>
            <a:r>
              <a:rPr sz="3200" b="1" spc="-5" dirty="0">
                <a:latin typeface="Calibri"/>
                <a:cs typeface="Calibri"/>
              </a:rPr>
              <a:t>a </a:t>
            </a:r>
            <a:r>
              <a:rPr sz="3200" b="1" spc="-15" dirty="0">
                <a:latin typeface="Calibri"/>
                <a:cs typeface="Calibri"/>
              </a:rPr>
              <a:t>life</a:t>
            </a:r>
            <a:r>
              <a:rPr lang="en-US" sz="3200" b="1" spc="-15" dirty="0">
                <a:latin typeface="Calibri"/>
                <a:cs typeface="Calibri"/>
              </a:rPr>
              <a:t> but </a:t>
            </a:r>
            <a:r>
              <a:rPr sz="3200" b="1" spc="-25" dirty="0">
                <a:latin typeface="Calibri"/>
                <a:cs typeface="Calibri"/>
              </a:rPr>
              <a:t>more may </a:t>
            </a:r>
            <a:r>
              <a:rPr sz="3200" b="1" spc="-10" dirty="0">
                <a:latin typeface="Calibri"/>
                <a:cs typeface="Calibri"/>
              </a:rPr>
              <a:t>be needed </a:t>
            </a:r>
            <a:r>
              <a:rPr sz="3200" b="1" spc="-15" dirty="0">
                <a:latin typeface="Calibri"/>
                <a:cs typeface="Calibri"/>
              </a:rPr>
              <a:t>to </a:t>
            </a:r>
            <a:r>
              <a:rPr sz="3200" b="1" spc="-25" dirty="0">
                <a:latin typeface="Calibri"/>
                <a:cs typeface="Calibri"/>
              </a:rPr>
              <a:t>have </a:t>
            </a:r>
            <a:r>
              <a:rPr sz="3200" b="1" spc="-5" dirty="0">
                <a:latin typeface="Calibri"/>
                <a:cs typeface="Calibri"/>
              </a:rPr>
              <a:t>the </a:t>
            </a:r>
            <a:r>
              <a:rPr sz="3200" b="1" spc="-10" dirty="0">
                <a:latin typeface="Calibri"/>
                <a:cs typeface="Calibri"/>
              </a:rPr>
              <a:t>same</a:t>
            </a:r>
            <a:r>
              <a:rPr sz="3200" b="1" spc="225" dirty="0">
                <a:latin typeface="Calibri"/>
                <a:cs typeface="Calibri"/>
              </a:rPr>
              <a:t> </a:t>
            </a:r>
            <a:r>
              <a:rPr sz="3200" b="1" spc="-25" dirty="0">
                <a:latin typeface="Calibri"/>
                <a:cs typeface="Calibri"/>
              </a:rPr>
              <a:t>effect</a:t>
            </a:r>
            <a:endParaRPr sz="3200" b="1" dirty="0">
              <a:latin typeface="Calibri"/>
              <a:cs typeface="Calibri"/>
            </a:endParaRPr>
          </a:p>
          <a:p>
            <a:pPr marL="469900" marR="273685" indent="-4572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3200" b="1" spc="-20" dirty="0">
                <a:latin typeface="Calibri"/>
                <a:cs typeface="Calibri"/>
              </a:rPr>
              <a:t>Keep expired </a:t>
            </a:r>
            <a:r>
              <a:rPr sz="3200" b="1" spc="-30" dirty="0">
                <a:latin typeface="Calibri"/>
                <a:cs typeface="Calibri"/>
              </a:rPr>
              <a:t>naloxone </a:t>
            </a:r>
            <a:r>
              <a:rPr sz="3200" b="1" spc="-20" dirty="0">
                <a:latin typeface="Calibri"/>
                <a:cs typeface="Calibri"/>
              </a:rPr>
              <a:t>even </a:t>
            </a:r>
            <a:r>
              <a:rPr sz="3200" b="1" spc="-15" dirty="0">
                <a:latin typeface="Calibri"/>
                <a:cs typeface="Calibri"/>
              </a:rPr>
              <a:t>after </a:t>
            </a:r>
            <a:r>
              <a:rPr sz="3200" b="1" spc="-5" dirty="0">
                <a:latin typeface="Calibri"/>
                <a:cs typeface="Calibri"/>
              </a:rPr>
              <a:t>a </a:t>
            </a:r>
            <a:r>
              <a:rPr sz="3200" b="1" spc="-20" dirty="0">
                <a:latin typeface="Calibri"/>
                <a:cs typeface="Calibri"/>
              </a:rPr>
              <a:t>refill </a:t>
            </a:r>
            <a:r>
              <a:rPr sz="3200" b="1" spc="-10" dirty="0">
                <a:latin typeface="Calibri"/>
                <a:cs typeface="Calibri"/>
              </a:rPr>
              <a:t>has  been</a:t>
            </a:r>
            <a:r>
              <a:rPr sz="3200" b="1" spc="-6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obtained</a:t>
            </a:r>
            <a:endParaRPr sz="32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14" y="0"/>
            <a:ext cx="10055886" cy="777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055885" cy="77724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B35F886-1102-4486-830A-34F41439C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352142"/>
            <a:ext cx="9940202" cy="4639080"/>
            <a:chOff x="1" y="2075420"/>
            <a:chExt cx="12048729" cy="4093306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7DEFD1BC-7AD4-41EC-8E11-4E5E8AC541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B0E5C8B-3874-4B3C-BAD4-9EFE85FEA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E7DA6224-9378-452F-A53A-DD0BF1972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DE869DF-C006-49F7-B9FF-0317F64E9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D200C16-6204-4580-AB37-7E94176D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0DE7603-6DD0-4DB6-88FC-5402B9D4A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5CDDD937-EA76-4860-A463-E709981A33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3"/>
          <a:stretch/>
        </p:blipFill>
        <p:spPr bwMode="auto">
          <a:xfrm>
            <a:off x="497890" y="472959"/>
            <a:ext cx="2928472" cy="3578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975C268C-D419-4123-9FAD-0E2B7F9EE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364539" y="778053"/>
            <a:ext cx="304800" cy="354559"/>
            <a:chOff x="215328" y="-46937"/>
            <a:chExt cx="304800" cy="2773841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A7E309C-A3BD-432E-8CB5-F0B642528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F1F621C-4533-4835-ADE2-372F2763A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8EFC8245-5168-4DAF-930D-09A7BDDA6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F192ED34-5046-4043-AEF8-2DF7C4806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CE3317E-D24D-4694-B616-CB71378ECC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74" r="4520" b="1"/>
          <a:stretch/>
        </p:blipFill>
        <p:spPr>
          <a:xfrm>
            <a:off x="3531369" y="460182"/>
            <a:ext cx="2928472" cy="3584589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180349" y="1291270"/>
            <a:ext cx="3169322" cy="58678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89119" y="-108709"/>
            <a:ext cx="452628" cy="549007"/>
            <a:chOff x="7029447" y="3514725"/>
            <a:chExt cx="1285875" cy="549007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F35510B3-D397-49C6-A6A0-5017DA5C199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" r="4060" b="3"/>
          <a:stretch/>
        </p:blipFill>
        <p:spPr bwMode="auto">
          <a:xfrm>
            <a:off x="6558167" y="460182"/>
            <a:ext cx="2928472" cy="3584589"/>
          </a:xfrm>
          <a:prstGeom prst="rect">
            <a:avLst/>
          </a:prstGeom>
          <a:noFill/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6959556"/>
            <a:ext cx="5029196" cy="806085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352869" y="6769235"/>
            <a:ext cx="1457325" cy="549007"/>
            <a:chOff x="7029447" y="3514725"/>
            <a:chExt cx="1285875" cy="549007"/>
          </a:xfrm>
        </p:grpSpPr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59" y="4553888"/>
            <a:ext cx="4116333" cy="2413531"/>
          </a:xfrm>
          <a:noFill/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Project Dawn Kit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2 Narcan Nasal Sprays</a:t>
            </a:r>
            <a:br>
              <a:rPr lang="en-US" sz="2400" dirty="0">
                <a:solidFill>
                  <a:schemeClr val="bg1"/>
                </a:solidFill>
              </a:rPr>
            </a:b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6016" y="4553895"/>
            <a:ext cx="4945599" cy="2413545"/>
          </a:xfrm>
          <a:noFill/>
        </p:spPr>
        <p:txBody>
          <a:bodyPr anchor="t">
            <a:normAutofit/>
          </a:bodyPr>
          <a:lstStyle/>
          <a:p>
            <a:pPr algn="l"/>
            <a:r>
              <a:rPr lang="en-US" sz="1700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chemeClr val="bg1"/>
                </a:solidFill>
              </a:rPr>
              <a:t>Addiction Business Card </a:t>
            </a:r>
          </a:p>
          <a:p>
            <a:pPr algn="l"/>
            <a:endParaRPr lang="en-US" sz="1700" dirty="0">
              <a:solidFill>
                <a:schemeClr val="bg1"/>
              </a:solidFill>
            </a:endParaRPr>
          </a:p>
          <a:p>
            <a:pPr algn="l"/>
            <a:r>
              <a:rPr lang="en-US" sz="2400" b="1" dirty="0">
                <a:solidFill>
                  <a:schemeClr val="bg1"/>
                </a:solidFill>
              </a:rPr>
              <a:t>Local Programs to Reduce Harm When Using Drugs</a:t>
            </a:r>
          </a:p>
          <a:p>
            <a:pPr algn="l"/>
            <a:r>
              <a:rPr lang="en-US" sz="2400" b="1" dirty="0">
                <a:solidFill>
                  <a:schemeClr val="bg1"/>
                </a:solidFill>
              </a:rPr>
              <a:t>Resources for Family, Friends &amp; Loved Ones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2483" y="822452"/>
            <a:ext cx="4853305" cy="62709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35" dirty="0">
                <a:latin typeface="Calibri"/>
                <a:cs typeface="Calibri"/>
              </a:rPr>
              <a:t>Naloxone </a:t>
            </a:r>
            <a:r>
              <a:rPr spc="-5" dirty="0">
                <a:latin typeface="Calibri"/>
                <a:cs typeface="Calibri"/>
              </a:rPr>
              <a:t>Quick</a:t>
            </a:r>
            <a:r>
              <a:rPr spc="50" dirty="0">
                <a:latin typeface="Calibri"/>
                <a:cs typeface="Calibri"/>
              </a:rPr>
              <a:t> </a:t>
            </a:r>
            <a:r>
              <a:rPr spc="-35" dirty="0">
                <a:latin typeface="Calibri"/>
                <a:cs typeface="Calibri"/>
              </a:rPr>
              <a:t>Facts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139" y="1593595"/>
            <a:ext cx="7988300" cy="550407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441959" algn="l"/>
                <a:tab pos="442595" algn="l"/>
              </a:tabLst>
            </a:pPr>
            <a:r>
              <a:rPr sz="3000" b="1" spc="-5" dirty="0">
                <a:latin typeface="Calibri"/>
                <a:cs typeface="Calibri"/>
              </a:rPr>
              <a:t>Antidote </a:t>
            </a:r>
            <a:r>
              <a:rPr sz="3000" b="1" spc="-15" dirty="0">
                <a:latin typeface="Calibri"/>
                <a:cs typeface="Calibri"/>
              </a:rPr>
              <a:t>to </a:t>
            </a:r>
            <a:r>
              <a:rPr sz="3000" b="1" spc="-5" dirty="0">
                <a:latin typeface="Calibri"/>
                <a:cs typeface="Calibri"/>
              </a:rPr>
              <a:t>an opioid</a:t>
            </a:r>
            <a:r>
              <a:rPr sz="3000" b="1" spc="-75" dirty="0">
                <a:latin typeface="Calibri"/>
                <a:cs typeface="Calibri"/>
              </a:rPr>
              <a:t> </a:t>
            </a:r>
            <a:r>
              <a:rPr sz="3000" b="1" spc="-20" dirty="0">
                <a:latin typeface="Calibri"/>
                <a:cs typeface="Calibri"/>
              </a:rPr>
              <a:t>overdose</a:t>
            </a:r>
            <a:endParaRPr sz="3000" b="1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441959" algn="l"/>
                <a:tab pos="442595" algn="l"/>
              </a:tabLst>
            </a:pPr>
            <a:r>
              <a:rPr sz="3000" b="1" spc="-5" dirty="0">
                <a:latin typeface="Calibri"/>
                <a:cs typeface="Calibri"/>
              </a:rPr>
              <a:t>Only </a:t>
            </a:r>
            <a:r>
              <a:rPr sz="3000" b="1" spc="-20" dirty="0">
                <a:latin typeface="Calibri"/>
                <a:cs typeface="Calibri"/>
              </a:rPr>
              <a:t>reverses overdose </a:t>
            </a:r>
            <a:r>
              <a:rPr sz="3000" b="1" spc="-5" dirty="0">
                <a:latin typeface="Calibri"/>
                <a:cs typeface="Calibri"/>
              </a:rPr>
              <a:t>due </a:t>
            </a:r>
            <a:r>
              <a:rPr sz="3000" b="1" spc="-15" dirty="0">
                <a:latin typeface="Calibri"/>
                <a:cs typeface="Calibri"/>
              </a:rPr>
              <a:t>to</a:t>
            </a:r>
            <a:r>
              <a:rPr sz="3000" b="1" spc="-20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opioids</a:t>
            </a:r>
            <a:endParaRPr sz="3000" b="1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b="1" spc="-10" dirty="0">
                <a:latin typeface="Calibri"/>
                <a:cs typeface="Calibri"/>
              </a:rPr>
              <a:t>Has no </a:t>
            </a:r>
            <a:r>
              <a:rPr sz="2600" b="1" spc="-25" dirty="0">
                <a:latin typeface="Calibri"/>
                <a:cs typeface="Calibri"/>
              </a:rPr>
              <a:t>effect </a:t>
            </a:r>
            <a:r>
              <a:rPr sz="2600" b="1" spc="-10" dirty="0">
                <a:latin typeface="Calibri"/>
                <a:cs typeface="Calibri"/>
              </a:rPr>
              <a:t>on </a:t>
            </a:r>
            <a:r>
              <a:rPr sz="2600" b="1" spc="-20" dirty="0">
                <a:latin typeface="Calibri"/>
                <a:cs typeface="Calibri"/>
              </a:rPr>
              <a:t>any </a:t>
            </a:r>
            <a:r>
              <a:rPr sz="2600" b="1" spc="-10" dirty="0">
                <a:latin typeface="Calibri"/>
                <a:cs typeface="Calibri"/>
              </a:rPr>
              <a:t>drug other </a:t>
            </a:r>
            <a:r>
              <a:rPr sz="2600" b="1" spc="-5" dirty="0">
                <a:latin typeface="Calibri"/>
                <a:cs typeface="Calibri"/>
              </a:rPr>
              <a:t>than </a:t>
            </a:r>
            <a:r>
              <a:rPr sz="2600" b="1" spc="-10" dirty="0">
                <a:latin typeface="Calibri"/>
                <a:cs typeface="Calibri"/>
              </a:rPr>
              <a:t>an</a:t>
            </a:r>
            <a:r>
              <a:rPr sz="2600" b="1" spc="130" dirty="0">
                <a:latin typeface="Calibri"/>
                <a:cs typeface="Calibri"/>
              </a:rPr>
              <a:t> </a:t>
            </a:r>
            <a:r>
              <a:rPr sz="2600" b="1" spc="-10" dirty="0">
                <a:latin typeface="Calibri"/>
                <a:cs typeface="Calibri"/>
              </a:rPr>
              <a:t>opioid</a:t>
            </a:r>
            <a:endParaRPr sz="2600" b="1" dirty="0">
              <a:latin typeface="Calibri"/>
              <a:cs typeface="Calibri"/>
            </a:endParaRPr>
          </a:p>
          <a:p>
            <a:pPr marL="356870" marR="117475" indent="-344170">
              <a:lnSpc>
                <a:spcPts val="3240"/>
              </a:lnSpc>
              <a:spcBef>
                <a:spcPts val="750"/>
              </a:spcBef>
              <a:buFont typeface="Arial"/>
              <a:buChar char="•"/>
              <a:tabLst>
                <a:tab pos="441959" algn="l"/>
                <a:tab pos="442595" algn="l"/>
              </a:tabLst>
            </a:pPr>
            <a:r>
              <a:rPr sz="3000" b="1" dirty="0">
                <a:latin typeface="Calibri"/>
                <a:cs typeface="Calibri"/>
              </a:rPr>
              <a:t>If </a:t>
            </a:r>
            <a:r>
              <a:rPr sz="3000" b="1" spc="-10" dirty="0">
                <a:latin typeface="Calibri"/>
                <a:cs typeface="Calibri"/>
              </a:rPr>
              <a:t>given </a:t>
            </a:r>
            <a:r>
              <a:rPr sz="3000" b="1" spc="-15" dirty="0">
                <a:latin typeface="Calibri"/>
                <a:cs typeface="Calibri"/>
              </a:rPr>
              <a:t>to </a:t>
            </a:r>
            <a:r>
              <a:rPr sz="3000" b="1" spc="-5" dirty="0">
                <a:latin typeface="Calibri"/>
                <a:cs typeface="Calibri"/>
              </a:rPr>
              <a:t>someone not </a:t>
            </a:r>
            <a:r>
              <a:rPr sz="3000" b="1" spc="-10" dirty="0">
                <a:latin typeface="Calibri"/>
                <a:cs typeface="Calibri"/>
              </a:rPr>
              <a:t>experiencing </a:t>
            </a:r>
            <a:r>
              <a:rPr sz="3000" b="1" spc="-5" dirty="0">
                <a:latin typeface="Calibri"/>
                <a:cs typeface="Calibri"/>
              </a:rPr>
              <a:t>an opioid  </a:t>
            </a:r>
            <a:r>
              <a:rPr sz="3000" b="1" spc="-15" dirty="0">
                <a:latin typeface="Calibri"/>
                <a:cs typeface="Calibri"/>
              </a:rPr>
              <a:t>overdose, </a:t>
            </a:r>
            <a:r>
              <a:rPr sz="3000" b="1" spc="-5" dirty="0">
                <a:latin typeface="Calibri"/>
                <a:cs typeface="Calibri"/>
              </a:rPr>
              <a:t>no harmful </a:t>
            </a:r>
            <a:r>
              <a:rPr sz="3000" b="1" spc="-20" dirty="0">
                <a:latin typeface="Calibri"/>
                <a:cs typeface="Calibri"/>
              </a:rPr>
              <a:t>effects </a:t>
            </a:r>
            <a:r>
              <a:rPr sz="3000" b="1" dirty="0">
                <a:latin typeface="Calibri"/>
                <a:cs typeface="Calibri"/>
              </a:rPr>
              <a:t>will </a:t>
            </a:r>
            <a:r>
              <a:rPr sz="3000" b="1" spc="-5" dirty="0">
                <a:latin typeface="Calibri"/>
                <a:cs typeface="Calibri"/>
              </a:rPr>
              <a:t>be</a:t>
            </a:r>
            <a:r>
              <a:rPr sz="3000" b="1" spc="-90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experienced</a:t>
            </a:r>
            <a:endParaRPr sz="3000" b="1" dirty="0">
              <a:latin typeface="Calibri"/>
              <a:cs typeface="Calibri"/>
            </a:endParaRPr>
          </a:p>
          <a:p>
            <a:pPr marL="356870" marR="5080" indent="-34417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441959" algn="l"/>
                <a:tab pos="442595" algn="l"/>
              </a:tabLst>
            </a:pPr>
            <a:r>
              <a:rPr sz="3000" b="1" spc="-5" dirty="0">
                <a:latin typeface="Calibri"/>
                <a:cs typeface="Calibri"/>
              </a:rPr>
              <a:t>Individuals dependent on opioids </a:t>
            </a:r>
            <a:r>
              <a:rPr lang="en-US" sz="3000" b="1" dirty="0">
                <a:latin typeface="Calibri"/>
                <a:cs typeface="Calibri"/>
              </a:rPr>
              <a:t>may </a:t>
            </a:r>
            <a:r>
              <a:rPr sz="3000" b="1" spc="-10" dirty="0">
                <a:latin typeface="Calibri"/>
                <a:cs typeface="Calibri"/>
              </a:rPr>
              <a:t>experience </a:t>
            </a:r>
            <a:r>
              <a:rPr sz="3000" b="1" spc="-15" dirty="0">
                <a:latin typeface="Calibri"/>
                <a:cs typeface="Calibri"/>
              </a:rPr>
              <a:t>withdrawal symptoms after </a:t>
            </a:r>
            <a:r>
              <a:rPr sz="3000" b="1" spc="-5" dirty="0">
                <a:latin typeface="Calibri"/>
                <a:cs typeface="Calibri"/>
              </a:rPr>
              <a:t>receiving</a:t>
            </a:r>
            <a:r>
              <a:rPr sz="3000" b="1" spc="-15" dirty="0">
                <a:latin typeface="Calibri"/>
                <a:cs typeface="Calibri"/>
              </a:rPr>
              <a:t> </a:t>
            </a:r>
            <a:r>
              <a:rPr lang="en-US" sz="3000" b="1" spc="-20" dirty="0">
                <a:latin typeface="Calibri"/>
                <a:cs typeface="Calibri"/>
              </a:rPr>
              <a:t>n</a:t>
            </a:r>
            <a:r>
              <a:rPr sz="3000" b="1" spc="-20" dirty="0">
                <a:latin typeface="Calibri"/>
                <a:cs typeface="Calibri"/>
              </a:rPr>
              <a:t>aloxone</a:t>
            </a:r>
            <a:endParaRPr sz="3000" b="1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280"/>
              </a:spcBef>
              <a:buFont typeface="Arial"/>
              <a:buChar char="–"/>
              <a:tabLst>
                <a:tab pos="756920" algn="l"/>
              </a:tabLst>
            </a:pPr>
            <a:r>
              <a:rPr sz="2600" b="1" spc="-15" dirty="0">
                <a:latin typeface="Calibri"/>
                <a:cs typeface="Calibri"/>
              </a:rPr>
              <a:t>Withdrawal </a:t>
            </a:r>
            <a:r>
              <a:rPr sz="2600" b="1" spc="-10" dirty="0">
                <a:latin typeface="Calibri"/>
                <a:cs typeface="Calibri"/>
              </a:rPr>
              <a:t>due </a:t>
            </a:r>
            <a:r>
              <a:rPr sz="2600" b="1" spc="-20" dirty="0">
                <a:latin typeface="Calibri"/>
                <a:cs typeface="Calibri"/>
              </a:rPr>
              <a:t>to </a:t>
            </a:r>
            <a:r>
              <a:rPr sz="2600" b="1" spc="-10" dirty="0">
                <a:latin typeface="Calibri"/>
                <a:cs typeface="Calibri"/>
              </a:rPr>
              <a:t>opioids </a:t>
            </a:r>
            <a:r>
              <a:rPr sz="2600" b="1" spc="-5" dirty="0">
                <a:latin typeface="Calibri"/>
                <a:cs typeface="Calibri"/>
              </a:rPr>
              <a:t>is </a:t>
            </a:r>
            <a:r>
              <a:rPr sz="2600" b="1" spc="-10" dirty="0">
                <a:latin typeface="Calibri"/>
                <a:cs typeface="Calibri"/>
              </a:rPr>
              <a:t>not</a:t>
            </a:r>
            <a:r>
              <a:rPr sz="2600" b="1" spc="185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life-threatening</a:t>
            </a:r>
            <a:endParaRPr sz="2600" b="1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441959" algn="l"/>
                <a:tab pos="442595" algn="l"/>
              </a:tabLst>
            </a:pPr>
            <a:r>
              <a:rPr sz="3000" b="1" dirty="0">
                <a:latin typeface="Calibri"/>
                <a:cs typeface="Calibri"/>
              </a:rPr>
              <a:t>No </a:t>
            </a:r>
            <a:r>
              <a:rPr sz="3000" b="1" spc="-5" dirty="0">
                <a:latin typeface="Calibri"/>
                <a:cs typeface="Calibri"/>
              </a:rPr>
              <a:t>potential </a:t>
            </a:r>
            <a:r>
              <a:rPr sz="3000" b="1" spc="-30" dirty="0">
                <a:latin typeface="Calibri"/>
                <a:cs typeface="Calibri"/>
              </a:rPr>
              <a:t>for</a:t>
            </a:r>
            <a:r>
              <a:rPr sz="3000" b="1" spc="-125" dirty="0">
                <a:latin typeface="Calibri"/>
                <a:cs typeface="Calibri"/>
              </a:rPr>
              <a:t> </a:t>
            </a:r>
            <a:r>
              <a:rPr sz="3000" b="1" spc="-5" dirty="0">
                <a:latin typeface="Calibri"/>
                <a:cs typeface="Calibri"/>
              </a:rPr>
              <a:t>abuse</a:t>
            </a:r>
            <a:endParaRPr sz="3000" b="1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25"/>
              </a:spcBef>
              <a:buFont typeface="Arial"/>
              <a:buChar char="–"/>
              <a:tabLst>
                <a:tab pos="756920" algn="l"/>
              </a:tabLst>
            </a:pPr>
            <a:r>
              <a:rPr sz="2600" b="1" spc="-5" dirty="0">
                <a:latin typeface="Calibri"/>
                <a:cs typeface="Calibri"/>
              </a:rPr>
              <a:t>Can’t </a:t>
            </a:r>
            <a:r>
              <a:rPr sz="2600" b="1" spc="-20" dirty="0">
                <a:latin typeface="Calibri"/>
                <a:cs typeface="Calibri"/>
              </a:rPr>
              <a:t>get </a:t>
            </a:r>
            <a:r>
              <a:rPr sz="2600" b="1" spc="-10" dirty="0">
                <a:latin typeface="Calibri"/>
                <a:cs typeface="Calibri"/>
              </a:rPr>
              <a:t>high on </a:t>
            </a:r>
            <a:r>
              <a:rPr lang="en-US" sz="2600" b="1" spc="-20" dirty="0">
                <a:latin typeface="Calibri"/>
                <a:cs typeface="Calibri"/>
              </a:rPr>
              <a:t>n</a:t>
            </a:r>
            <a:r>
              <a:rPr sz="2600" b="1" spc="-20" dirty="0">
                <a:latin typeface="Calibri"/>
                <a:cs typeface="Calibri"/>
              </a:rPr>
              <a:t>aloxone, </a:t>
            </a:r>
            <a:r>
              <a:rPr sz="2600" b="1" spc="-5" dirty="0">
                <a:latin typeface="Calibri"/>
                <a:cs typeface="Calibri"/>
              </a:rPr>
              <a:t>can’t</a:t>
            </a:r>
            <a:r>
              <a:rPr sz="2600" b="1" spc="100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overdose</a:t>
            </a:r>
            <a:endParaRPr sz="26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7627" y="785876"/>
            <a:ext cx="7880984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spc="-35" dirty="0"/>
              <a:t>Naloxone </a:t>
            </a:r>
            <a:r>
              <a:rPr sz="4400" spc="-10" dirty="0"/>
              <a:t>Quick </a:t>
            </a:r>
            <a:r>
              <a:rPr sz="4400" spc="-30" dirty="0"/>
              <a:t>Facts</a:t>
            </a:r>
            <a:r>
              <a:rPr sz="4400" spc="125" dirty="0"/>
              <a:t> </a:t>
            </a:r>
            <a:r>
              <a:rPr sz="4400" spc="-20" dirty="0"/>
              <a:t>Continued…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93139" y="1685035"/>
            <a:ext cx="6474461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170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3200" b="1" spc="-15" dirty="0">
                <a:latin typeface="Calibri"/>
                <a:cs typeface="Calibri"/>
              </a:rPr>
              <a:t>Lasts </a:t>
            </a:r>
            <a:r>
              <a:rPr sz="3200" b="1" spc="-5" dirty="0">
                <a:latin typeface="Calibri"/>
                <a:cs typeface="Calibri"/>
              </a:rPr>
              <a:t>only </a:t>
            </a:r>
            <a:r>
              <a:rPr sz="3200" b="1" spc="-10" dirty="0">
                <a:latin typeface="Calibri"/>
                <a:cs typeface="Calibri"/>
              </a:rPr>
              <a:t>30-90</a:t>
            </a:r>
            <a:r>
              <a:rPr sz="3200" b="1" spc="5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minutes</a:t>
            </a:r>
            <a:endParaRPr sz="3200" b="1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2180640"/>
            <a:ext cx="8061959" cy="43960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814069" indent="-344170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814069" algn="l"/>
                <a:tab pos="814705" algn="l"/>
              </a:tabLst>
            </a:pPr>
            <a:r>
              <a:rPr sz="2000" b="1" spc="-15" dirty="0">
                <a:latin typeface="Calibri"/>
                <a:cs typeface="Calibri"/>
              </a:rPr>
              <a:t>Heroin overdose </a:t>
            </a:r>
            <a:r>
              <a:rPr sz="2000" b="1" spc="-20" dirty="0">
                <a:latin typeface="Calibri"/>
                <a:cs typeface="Calibri"/>
              </a:rPr>
              <a:t>can </a:t>
            </a:r>
            <a:r>
              <a:rPr sz="2000" b="1" spc="-15" dirty="0">
                <a:latin typeface="Calibri"/>
                <a:cs typeface="Calibri"/>
              </a:rPr>
              <a:t>last </a:t>
            </a:r>
            <a:r>
              <a:rPr sz="2000" b="1" spc="-10" dirty="0">
                <a:latin typeface="Calibri"/>
                <a:cs typeface="Calibri"/>
              </a:rPr>
              <a:t>up </a:t>
            </a:r>
            <a:r>
              <a:rPr sz="2000" b="1" spc="-15" dirty="0">
                <a:latin typeface="Calibri"/>
                <a:cs typeface="Calibri"/>
              </a:rPr>
              <a:t>to </a:t>
            </a:r>
            <a:r>
              <a:rPr sz="2000" b="1" spc="-5" dirty="0">
                <a:latin typeface="Calibri"/>
                <a:cs typeface="Calibri"/>
              </a:rPr>
              <a:t>2</a:t>
            </a:r>
            <a:r>
              <a:rPr sz="2000" b="1" spc="17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hours</a:t>
            </a:r>
            <a:endParaRPr sz="2000" b="1" dirty="0">
              <a:latin typeface="Calibri"/>
              <a:cs typeface="Calibri"/>
            </a:endParaRPr>
          </a:p>
          <a:p>
            <a:pPr marL="814069" marR="5080" indent="-344170">
              <a:lnSpc>
                <a:spcPct val="100000"/>
              </a:lnSpc>
              <a:spcBef>
                <a:spcPts val="475"/>
              </a:spcBef>
              <a:buFont typeface="Arial"/>
              <a:buChar char="–"/>
              <a:tabLst>
                <a:tab pos="814069" algn="l"/>
                <a:tab pos="814705" algn="l"/>
              </a:tabLst>
            </a:pPr>
            <a:r>
              <a:rPr sz="2000" b="1" spc="-10" dirty="0">
                <a:latin typeface="Calibri"/>
                <a:cs typeface="Calibri"/>
              </a:rPr>
              <a:t>Some opioids </a:t>
            </a:r>
            <a:r>
              <a:rPr sz="2000" b="1" spc="-15" dirty="0">
                <a:latin typeface="Calibri"/>
                <a:cs typeface="Calibri"/>
              </a:rPr>
              <a:t>last </a:t>
            </a:r>
            <a:r>
              <a:rPr sz="2000" b="1" spc="-10" dirty="0">
                <a:latin typeface="Calibri"/>
                <a:cs typeface="Calibri"/>
              </a:rPr>
              <a:t>longer </a:t>
            </a:r>
            <a:r>
              <a:rPr sz="2000" b="1" spc="-5" dirty="0">
                <a:latin typeface="Calibri"/>
                <a:cs typeface="Calibri"/>
              </a:rPr>
              <a:t>than </a:t>
            </a:r>
            <a:r>
              <a:rPr sz="2000" b="1" spc="-15" dirty="0">
                <a:latin typeface="Calibri"/>
                <a:cs typeface="Calibri"/>
              </a:rPr>
              <a:t>heroin </a:t>
            </a:r>
            <a:r>
              <a:rPr sz="2000" b="1" spc="-10" dirty="0">
                <a:latin typeface="Calibri"/>
                <a:cs typeface="Calibri"/>
              </a:rPr>
              <a:t>and </a:t>
            </a:r>
            <a:r>
              <a:rPr sz="2000" b="1" spc="-20" dirty="0">
                <a:latin typeface="Calibri"/>
                <a:cs typeface="Calibri"/>
              </a:rPr>
              <a:t>have </a:t>
            </a:r>
            <a:r>
              <a:rPr sz="2000" b="1" spc="-10" dirty="0">
                <a:latin typeface="Calibri"/>
                <a:cs typeface="Calibri"/>
              </a:rPr>
              <a:t>higher potential </a:t>
            </a:r>
            <a:r>
              <a:rPr sz="2000" b="1" spc="-25" dirty="0">
                <a:latin typeface="Calibri"/>
                <a:cs typeface="Calibri"/>
              </a:rPr>
              <a:t>for </a:t>
            </a:r>
            <a:r>
              <a:rPr sz="2000" b="1" spc="-15" dirty="0">
                <a:latin typeface="Calibri"/>
                <a:cs typeface="Calibri"/>
              </a:rPr>
              <a:t>overdose to </a:t>
            </a:r>
            <a:r>
              <a:rPr sz="2000" b="1" spc="-10" dirty="0">
                <a:latin typeface="Calibri"/>
                <a:cs typeface="Calibri"/>
              </a:rPr>
              <a:t>recur after </a:t>
            </a:r>
            <a:r>
              <a:rPr lang="en-US" sz="2000" b="1" spc="-20" dirty="0">
                <a:latin typeface="Calibri"/>
                <a:cs typeface="Calibri"/>
              </a:rPr>
              <a:t>n</a:t>
            </a:r>
            <a:r>
              <a:rPr sz="2000" b="1" spc="-20" dirty="0">
                <a:latin typeface="Calibri"/>
                <a:cs typeface="Calibri"/>
              </a:rPr>
              <a:t>aloxone </a:t>
            </a:r>
            <a:r>
              <a:rPr lang="en-US" sz="2000" b="1" spc="-10" dirty="0">
                <a:latin typeface="Calibri"/>
                <a:cs typeface="Calibri"/>
              </a:rPr>
              <a:t>wears </a:t>
            </a:r>
            <a:r>
              <a:rPr sz="2000" b="1" spc="-15" dirty="0">
                <a:latin typeface="Calibri"/>
                <a:cs typeface="Calibri"/>
              </a:rPr>
              <a:t>off</a:t>
            </a:r>
            <a:endParaRPr sz="2000" b="1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spcBef>
                <a:spcPts val="690"/>
              </a:spcBef>
              <a:buSzPct val="75000"/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3200" b="1" spc="-5" dirty="0">
                <a:latin typeface="Calibri"/>
                <a:cs typeface="Calibri"/>
              </a:rPr>
              <a:t>An </a:t>
            </a:r>
            <a:r>
              <a:rPr sz="3200" b="1" spc="-25" dirty="0">
                <a:latin typeface="Calibri"/>
                <a:cs typeface="Calibri"/>
              </a:rPr>
              <a:t>overdose </a:t>
            </a:r>
            <a:r>
              <a:rPr sz="3200" b="1" spc="-5" dirty="0">
                <a:latin typeface="Calibri"/>
                <a:cs typeface="Calibri"/>
              </a:rPr>
              <a:t>victim </a:t>
            </a:r>
            <a:r>
              <a:rPr sz="3200" b="1" spc="-10" dirty="0">
                <a:latin typeface="Calibri"/>
                <a:cs typeface="Calibri"/>
              </a:rPr>
              <a:t>should </a:t>
            </a:r>
            <a:r>
              <a:rPr sz="3200" b="1" spc="-20" dirty="0">
                <a:latin typeface="Calibri"/>
                <a:cs typeface="Calibri"/>
              </a:rPr>
              <a:t>get </a:t>
            </a:r>
            <a:r>
              <a:rPr sz="3200" b="1" spc="-10" dirty="0">
                <a:latin typeface="Calibri"/>
                <a:cs typeface="Calibri"/>
              </a:rPr>
              <a:t>medical</a:t>
            </a:r>
            <a:r>
              <a:rPr sz="3200" b="1" spc="229" dirty="0">
                <a:latin typeface="Calibri"/>
                <a:cs typeface="Calibri"/>
              </a:rPr>
              <a:t> </a:t>
            </a:r>
            <a:r>
              <a:rPr sz="3200" b="1" spc="-30" dirty="0">
                <a:latin typeface="Calibri"/>
                <a:cs typeface="Calibri"/>
              </a:rPr>
              <a:t>care</a:t>
            </a:r>
            <a:endParaRPr sz="3200" b="1" dirty="0">
              <a:latin typeface="Calibri"/>
              <a:cs typeface="Calibri"/>
            </a:endParaRPr>
          </a:p>
          <a:p>
            <a:pPr marL="756285" marR="408940" indent="-287020">
              <a:lnSpc>
                <a:spcPct val="100000"/>
              </a:lnSpc>
              <a:spcBef>
                <a:spcPts val="550"/>
              </a:spcBef>
              <a:tabLst>
                <a:tab pos="756285" algn="l"/>
              </a:tabLst>
            </a:pPr>
            <a:r>
              <a:rPr sz="2000" b="1" spc="-5" dirty="0">
                <a:latin typeface="Arial"/>
                <a:cs typeface="Arial"/>
              </a:rPr>
              <a:t>–	</a:t>
            </a:r>
            <a:r>
              <a:rPr sz="2000" b="1" spc="-5" dirty="0">
                <a:latin typeface="Calibri"/>
                <a:cs typeface="Calibri"/>
              </a:rPr>
              <a:t>If </a:t>
            </a:r>
            <a:r>
              <a:rPr sz="2000" b="1" spc="-15" dirty="0">
                <a:latin typeface="Calibri"/>
                <a:cs typeface="Calibri"/>
              </a:rPr>
              <a:t>bystanders are </a:t>
            </a:r>
            <a:r>
              <a:rPr sz="2000" b="1" spc="-5" dirty="0">
                <a:latin typeface="Calibri"/>
                <a:cs typeface="Calibri"/>
              </a:rPr>
              <a:t>unwilling </a:t>
            </a:r>
            <a:r>
              <a:rPr sz="2000" b="1" spc="-15" dirty="0">
                <a:latin typeface="Calibri"/>
                <a:cs typeface="Calibri"/>
              </a:rPr>
              <a:t>to call </a:t>
            </a:r>
            <a:r>
              <a:rPr sz="2000" b="1" spc="-5" dirty="0">
                <a:latin typeface="Calibri"/>
                <a:cs typeface="Calibri"/>
              </a:rPr>
              <a:t>911, </a:t>
            </a:r>
            <a:r>
              <a:rPr sz="2000" b="1" spc="-10" dirty="0">
                <a:latin typeface="Calibri"/>
                <a:cs typeface="Calibri"/>
              </a:rPr>
              <a:t>victim </a:t>
            </a:r>
            <a:r>
              <a:rPr sz="2000" b="1" spc="-15" dirty="0">
                <a:latin typeface="Calibri"/>
                <a:cs typeface="Calibri"/>
              </a:rPr>
              <a:t>must </a:t>
            </a:r>
            <a:r>
              <a:rPr sz="2000" b="1" spc="-10" dirty="0">
                <a:latin typeface="Calibri"/>
                <a:cs typeface="Calibri"/>
              </a:rPr>
              <a:t>be</a:t>
            </a:r>
            <a:r>
              <a:rPr sz="2000" b="1" spc="27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monitored</a:t>
            </a:r>
            <a:r>
              <a:rPr sz="2000" b="1" spc="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to 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ensure </a:t>
            </a:r>
            <a:r>
              <a:rPr sz="2000" b="1" spc="-5" dirty="0">
                <a:latin typeface="Calibri"/>
                <a:cs typeface="Calibri"/>
              </a:rPr>
              <a:t>the </a:t>
            </a:r>
            <a:r>
              <a:rPr sz="2000" b="1" spc="-15" dirty="0">
                <a:latin typeface="Calibri"/>
                <a:cs typeface="Calibri"/>
              </a:rPr>
              <a:t>overdose </a:t>
            </a:r>
            <a:r>
              <a:rPr sz="2000" b="1" spc="-10" dirty="0">
                <a:latin typeface="Calibri"/>
                <a:cs typeface="Calibri"/>
              </a:rPr>
              <a:t>does not recur after </a:t>
            </a:r>
            <a:r>
              <a:rPr lang="en-US" sz="2000" b="1" spc="-15" dirty="0">
                <a:latin typeface="Calibri"/>
                <a:cs typeface="Calibri"/>
              </a:rPr>
              <a:t>N</a:t>
            </a:r>
            <a:r>
              <a:rPr sz="2000" b="1" spc="-15" dirty="0">
                <a:latin typeface="Calibri"/>
                <a:cs typeface="Calibri"/>
              </a:rPr>
              <a:t>arcan </a:t>
            </a:r>
            <a:r>
              <a:rPr sz="2000" b="1" spc="-10" dirty="0">
                <a:latin typeface="Calibri"/>
                <a:cs typeface="Calibri"/>
              </a:rPr>
              <a:t>has </a:t>
            </a:r>
            <a:r>
              <a:rPr sz="2000" b="1" spc="-20" dirty="0">
                <a:latin typeface="Calibri"/>
                <a:cs typeface="Calibri"/>
              </a:rPr>
              <a:t>worn</a:t>
            </a:r>
            <a:r>
              <a:rPr sz="2000" b="1" spc="27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off</a:t>
            </a:r>
            <a:endParaRPr sz="2000" b="1" dirty="0">
              <a:latin typeface="Calibri"/>
              <a:cs typeface="Calibri"/>
            </a:endParaRPr>
          </a:p>
          <a:p>
            <a:pPr marL="356870" marR="871219" indent="-344170">
              <a:lnSpc>
                <a:spcPct val="100000"/>
              </a:lnSpc>
              <a:spcBef>
                <a:spcPts val="695"/>
              </a:spcBef>
              <a:buSzPct val="75000"/>
              <a:buFont typeface="Arial"/>
              <a:buChar char="•"/>
              <a:tabLst>
                <a:tab pos="423545" algn="l"/>
                <a:tab pos="424180" algn="l"/>
              </a:tabLst>
            </a:pPr>
            <a:r>
              <a:rPr sz="3200" b="1" spc="-50" dirty="0">
                <a:latin typeface="Calibri"/>
                <a:cs typeface="Calibri"/>
              </a:rPr>
              <a:t>Taking </a:t>
            </a:r>
            <a:r>
              <a:rPr sz="3200" b="1" spc="-25" dirty="0">
                <a:latin typeface="Calibri"/>
                <a:cs typeface="Calibri"/>
              </a:rPr>
              <a:t>more </a:t>
            </a:r>
            <a:r>
              <a:rPr sz="3200" b="1" spc="-10" dirty="0">
                <a:latin typeface="Calibri"/>
                <a:cs typeface="Calibri"/>
              </a:rPr>
              <a:t>drugs right after being given  </a:t>
            </a:r>
            <a:r>
              <a:rPr lang="en-US" sz="3200" b="1" spc="-20" dirty="0">
                <a:latin typeface="Calibri"/>
                <a:cs typeface="Calibri"/>
              </a:rPr>
              <a:t>N</a:t>
            </a:r>
            <a:r>
              <a:rPr sz="3200" b="1" spc="-20" dirty="0">
                <a:latin typeface="Calibri"/>
                <a:cs typeface="Calibri"/>
              </a:rPr>
              <a:t>arcan </a:t>
            </a:r>
            <a:r>
              <a:rPr sz="3200" b="1" spc="-5" dirty="0">
                <a:latin typeface="Calibri"/>
                <a:cs typeface="Calibri"/>
              </a:rPr>
              <a:t>will </a:t>
            </a:r>
            <a:r>
              <a:rPr sz="3200" b="1" spc="-10" dirty="0">
                <a:latin typeface="Calibri"/>
                <a:cs typeface="Calibri"/>
              </a:rPr>
              <a:t>not alleviate </a:t>
            </a:r>
            <a:r>
              <a:rPr sz="3200" b="1" spc="-20" dirty="0">
                <a:latin typeface="Calibri"/>
                <a:cs typeface="Calibri"/>
              </a:rPr>
              <a:t>withdrawal  symptoms, </a:t>
            </a:r>
            <a:r>
              <a:rPr sz="3200" b="1" spc="-10" dirty="0">
                <a:latin typeface="Calibri"/>
                <a:cs typeface="Calibri"/>
              </a:rPr>
              <a:t>but </a:t>
            </a:r>
            <a:r>
              <a:rPr sz="3200" b="1" dirty="0">
                <a:latin typeface="Calibri"/>
                <a:cs typeface="Calibri"/>
              </a:rPr>
              <a:t>will </a:t>
            </a:r>
            <a:r>
              <a:rPr sz="3200" b="1" spc="-35" dirty="0">
                <a:latin typeface="Calibri"/>
                <a:cs typeface="Calibri"/>
              </a:rPr>
              <a:t>make </a:t>
            </a:r>
            <a:r>
              <a:rPr sz="3200" b="1" spc="-20" dirty="0">
                <a:latin typeface="Calibri"/>
                <a:cs typeface="Calibri"/>
              </a:rPr>
              <a:t>recurrence </a:t>
            </a:r>
            <a:r>
              <a:rPr sz="3200" b="1" spc="-10" dirty="0">
                <a:latin typeface="Calibri"/>
                <a:cs typeface="Calibri"/>
              </a:rPr>
              <a:t>of  </a:t>
            </a:r>
            <a:r>
              <a:rPr sz="3200" b="1" spc="-25" dirty="0">
                <a:latin typeface="Calibri"/>
                <a:cs typeface="Calibri"/>
              </a:rPr>
              <a:t>overdose more</a:t>
            </a:r>
            <a:r>
              <a:rPr sz="3200" b="1" spc="8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likely</a:t>
            </a:r>
            <a:endParaRPr sz="32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8939" y="648715"/>
            <a:ext cx="669861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58695" marR="5080" indent="-2246630">
              <a:lnSpc>
                <a:spcPct val="100000"/>
              </a:lnSpc>
              <a:spcBef>
                <a:spcPts val="105"/>
              </a:spcBef>
              <a:tabLst>
                <a:tab pos="2956560" algn="l"/>
              </a:tabLst>
            </a:pPr>
            <a:r>
              <a:rPr spc="0" dirty="0"/>
              <a:t>How</a:t>
            </a:r>
            <a:r>
              <a:rPr spc="-35" dirty="0"/>
              <a:t> </a:t>
            </a:r>
            <a:r>
              <a:rPr spc="-5" dirty="0"/>
              <a:t>can</a:t>
            </a:r>
            <a:r>
              <a:rPr spc="-20" dirty="0"/>
              <a:t> </a:t>
            </a:r>
            <a:r>
              <a:rPr spc="-15" dirty="0"/>
              <a:t>you	</a:t>
            </a:r>
            <a:r>
              <a:rPr dirty="0"/>
              <a:t>identify</a:t>
            </a:r>
            <a:r>
              <a:rPr spc="-70" dirty="0"/>
              <a:t> </a:t>
            </a:r>
            <a:r>
              <a:rPr dirty="0"/>
              <a:t>an</a:t>
            </a:r>
            <a:r>
              <a:rPr spc="-25" dirty="0"/>
              <a:t> </a:t>
            </a:r>
            <a:r>
              <a:rPr dirty="0"/>
              <a:t>opioid  </a:t>
            </a:r>
            <a:r>
              <a:rPr spc="-10" dirty="0"/>
              <a:t>overdose?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2066035"/>
            <a:ext cx="7106920" cy="4433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3200" b="1" spc="-10" dirty="0">
                <a:latin typeface="Calibri"/>
                <a:cs typeface="Calibri"/>
              </a:rPr>
              <a:t>The </a:t>
            </a:r>
            <a:r>
              <a:rPr sz="3200" b="1" spc="-15" dirty="0">
                <a:latin typeface="Calibri"/>
                <a:cs typeface="Calibri"/>
              </a:rPr>
              <a:t>person </a:t>
            </a:r>
            <a:r>
              <a:rPr sz="3200" b="1" spc="-10" dirty="0">
                <a:latin typeface="Calibri"/>
                <a:cs typeface="Calibri"/>
              </a:rPr>
              <a:t>who </a:t>
            </a:r>
            <a:r>
              <a:rPr sz="3200" b="1" spc="-5" dirty="0">
                <a:latin typeface="Calibri"/>
                <a:cs typeface="Calibri"/>
              </a:rPr>
              <a:t>is </a:t>
            </a:r>
            <a:r>
              <a:rPr sz="3200" b="1" spc="-15" dirty="0">
                <a:latin typeface="Calibri"/>
                <a:cs typeface="Calibri"/>
              </a:rPr>
              <a:t>overdosing exhibits </a:t>
            </a:r>
            <a:r>
              <a:rPr sz="3200" b="1" spc="-5" dirty="0">
                <a:latin typeface="Calibri"/>
                <a:cs typeface="Calibri"/>
              </a:rPr>
              <a:t>the  </a:t>
            </a:r>
            <a:r>
              <a:rPr sz="3200" b="1" spc="-10" dirty="0">
                <a:latin typeface="Calibri"/>
                <a:cs typeface="Calibri"/>
              </a:rPr>
              <a:t>following</a:t>
            </a:r>
            <a:r>
              <a:rPr sz="3200" b="1" spc="-9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symptoms:</a:t>
            </a:r>
            <a:endParaRPr sz="32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115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5" dirty="0">
                <a:latin typeface="Calibri"/>
                <a:cs typeface="Calibri"/>
              </a:rPr>
              <a:t>Blue </a:t>
            </a:r>
            <a:r>
              <a:rPr sz="2000" b="1" spc="-10" dirty="0">
                <a:latin typeface="Calibri"/>
                <a:cs typeface="Calibri"/>
              </a:rPr>
              <a:t>skin tinge (usually </a:t>
            </a:r>
            <a:r>
              <a:rPr sz="2000" b="1" spc="-5" dirty="0">
                <a:latin typeface="Calibri"/>
                <a:cs typeface="Calibri"/>
              </a:rPr>
              <a:t>lips </a:t>
            </a:r>
            <a:r>
              <a:rPr sz="2000" b="1" spc="-10" dirty="0">
                <a:latin typeface="Calibri"/>
                <a:cs typeface="Calibri"/>
              </a:rPr>
              <a:t>and fingertips </a:t>
            </a:r>
            <a:r>
              <a:rPr sz="2000" b="1" spc="-15" dirty="0">
                <a:latin typeface="Calibri"/>
                <a:cs typeface="Calibri"/>
              </a:rPr>
              <a:t>show</a:t>
            </a:r>
            <a:r>
              <a:rPr sz="2000" b="1" spc="29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first)</a:t>
            </a:r>
            <a:endParaRPr sz="20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5" dirty="0">
                <a:latin typeface="Calibri"/>
                <a:cs typeface="Calibri"/>
              </a:rPr>
              <a:t>Body limp</a:t>
            </a:r>
            <a:endParaRPr sz="20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20" dirty="0">
                <a:latin typeface="Calibri"/>
                <a:cs typeface="Calibri"/>
              </a:rPr>
              <a:t>Face </a:t>
            </a:r>
            <a:r>
              <a:rPr sz="2000" b="1" spc="-10" dirty="0">
                <a:latin typeface="Calibri"/>
                <a:cs typeface="Calibri"/>
              </a:rPr>
              <a:t>pale</a:t>
            </a:r>
            <a:endParaRPr sz="20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5" dirty="0">
                <a:latin typeface="Calibri"/>
                <a:cs typeface="Calibri"/>
              </a:rPr>
              <a:t>Pulse </a:t>
            </a:r>
            <a:r>
              <a:rPr sz="2000" b="1" spc="-10" dirty="0">
                <a:latin typeface="Calibri"/>
                <a:cs typeface="Calibri"/>
              </a:rPr>
              <a:t>(heartbeat) </a:t>
            </a:r>
            <a:r>
              <a:rPr sz="2000" b="1" spc="-5" dirty="0">
                <a:latin typeface="Calibri"/>
                <a:cs typeface="Calibri"/>
              </a:rPr>
              <a:t>is </a:t>
            </a:r>
            <a:r>
              <a:rPr sz="2000" b="1" spc="-45" dirty="0">
                <a:latin typeface="Calibri"/>
                <a:cs typeface="Calibri"/>
              </a:rPr>
              <a:t>slow, </a:t>
            </a:r>
            <a:r>
              <a:rPr sz="2000" b="1" spc="-15" dirty="0">
                <a:latin typeface="Calibri"/>
                <a:cs typeface="Calibri"/>
              </a:rPr>
              <a:t>erratic, </a:t>
            </a:r>
            <a:r>
              <a:rPr sz="2000" b="1" spc="-10" dirty="0">
                <a:latin typeface="Calibri"/>
                <a:cs typeface="Calibri"/>
              </a:rPr>
              <a:t>or not there </a:t>
            </a:r>
            <a:r>
              <a:rPr sz="2000" b="1" spc="-15" dirty="0">
                <a:latin typeface="Calibri"/>
                <a:cs typeface="Calibri"/>
              </a:rPr>
              <a:t>at</a:t>
            </a:r>
            <a:r>
              <a:rPr sz="2000" b="1" spc="32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all</a:t>
            </a:r>
            <a:endParaRPr sz="20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15" dirty="0">
                <a:latin typeface="Calibri"/>
                <a:cs typeface="Calibri"/>
              </a:rPr>
              <a:t>Throwing</a:t>
            </a:r>
            <a:r>
              <a:rPr sz="2000" b="1" spc="-6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up</a:t>
            </a:r>
            <a:endParaRPr sz="20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15" dirty="0">
                <a:latin typeface="Calibri"/>
                <a:cs typeface="Calibri"/>
              </a:rPr>
              <a:t>Passing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out</a:t>
            </a:r>
            <a:endParaRPr sz="20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10" dirty="0">
                <a:latin typeface="Calibri"/>
                <a:cs typeface="Calibri"/>
              </a:rPr>
              <a:t>Choking sounds or gurgling/snoring</a:t>
            </a:r>
            <a:r>
              <a:rPr sz="2000" b="1" spc="15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sounds</a:t>
            </a:r>
            <a:endParaRPr sz="20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15" dirty="0">
                <a:latin typeface="Calibri"/>
                <a:cs typeface="Calibri"/>
              </a:rPr>
              <a:t>Breathing </a:t>
            </a:r>
            <a:r>
              <a:rPr sz="2000" b="1" spc="-5" dirty="0">
                <a:latin typeface="Calibri"/>
                <a:cs typeface="Calibri"/>
              </a:rPr>
              <a:t>is </a:t>
            </a:r>
            <a:r>
              <a:rPr sz="2000" b="1" spc="-15" dirty="0">
                <a:latin typeface="Calibri"/>
                <a:cs typeface="Calibri"/>
              </a:rPr>
              <a:t>very </a:t>
            </a:r>
            <a:r>
              <a:rPr sz="2000" b="1" spc="-45" dirty="0">
                <a:latin typeface="Calibri"/>
                <a:cs typeface="Calibri"/>
              </a:rPr>
              <a:t>slow, </a:t>
            </a:r>
            <a:r>
              <a:rPr sz="2000" b="1" spc="-25" dirty="0">
                <a:latin typeface="Calibri"/>
                <a:cs typeface="Calibri"/>
              </a:rPr>
              <a:t>irregular, </a:t>
            </a:r>
            <a:r>
              <a:rPr sz="2000" b="1" spc="-10" dirty="0">
                <a:latin typeface="Calibri"/>
                <a:cs typeface="Calibri"/>
              </a:rPr>
              <a:t>or has</a:t>
            </a:r>
            <a:r>
              <a:rPr sz="2000" b="1" spc="300" dirty="0">
                <a:latin typeface="Calibri"/>
                <a:cs typeface="Calibri"/>
              </a:rPr>
              <a:t> </a:t>
            </a:r>
            <a:r>
              <a:rPr sz="2000" b="1" spc="-20" dirty="0">
                <a:latin typeface="Calibri"/>
                <a:cs typeface="Calibri"/>
              </a:rPr>
              <a:t>stopped</a:t>
            </a:r>
            <a:endParaRPr sz="2000" b="1" dirty="0">
              <a:latin typeface="Calibri"/>
              <a:cs typeface="Calibri"/>
            </a:endParaRPr>
          </a:p>
          <a:p>
            <a:pPr marL="469900" indent="-182880">
              <a:lnSpc>
                <a:spcPct val="100000"/>
              </a:lnSpc>
              <a:spcBef>
                <a:spcPts val="480"/>
              </a:spcBef>
              <a:buClr>
                <a:srgbClr val="318EC4"/>
              </a:buClr>
              <a:buFont typeface="Arial"/>
              <a:buChar char="•"/>
              <a:tabLst>
                <a:tab pos="469900" algn="l"/>
              </a:tabLst>
            </a:pPr>
            <a:r>
              <a:rPr sz="2000" b="1" spc="-25" dirty="0">
                <a:latin typeface="Calibri"/>
                <a:cs typeface="Calibri"/>
              </a:rPr>
              <a:t>Awake, </a:t>
            </a:r>
            <a:r>
              <a:rPr sz="2000" b="1" spc="-10" dirty="0">
                <a:latin typeface="Calibri"/>
                <a:cs typeface="Calibri"/>
              </a:rPr>
              <a:t>but not able </a:t>
            </a:r>
            <a:r>
              <a:rPr sz="2000" b="1" spc="-15" dirty="0">
                <a:latin typeface="Calibri"/>
                <a:cs typeface="Calibri"/>
              </a:rPr>
              <a:t>to</a:t>
            </a:r>
            <a:r>
              <a:rPr sz="2000" b="1" spc="10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respond</a:t>
            </a:r>
            <a:endParaRPr sz="20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4315" y="648715"/>
            <a:ext cx="296608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69850">
              <a:lnSpc>
                <a:spcPct val="100000"/>
              </a:lnSpc>
              <a:spcBef>
                <a:spcPts val="105"/>
              </a:spcBef>
            </a:pPr>
            <a:r>
              <a:rPr dirty="0"/>
              <a:t>OD </a:t>
            </a:r>
            <a:r>
              <a:rPr spc="-10" dirty="0"/>
              <a:t>Response  </a:t>
            </a:r>
            <a:r>
              <a:rPr spc="-15" dirty="0"/>
              <a:t>Step </a:t>
            </a:r>
            <a:r>
              <a:rPr dirty="0"/>
              <a:t>1:</a:t>
            </a:r>
            <a:r>
              <a:rPr spc="-90" dirty="0"/>
              <a:t> </a:t>
            </a:r>
            <a:r>
              <a:rPr dirty="0"/>
              <a:t>Assess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1" y="2014220"/>
            <a:ext cx="6400799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 indent="-34417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400" b="1" spc="-10" dirty="0">
                <a:latin typeface="Calibri"/>
                <a:cs typeface="Calibri"/>
              </a:rPr>
              <a:t>Step </a:t>
            </a:r>
            <a:r>
              <a:rPr sz="2400" b="1" dirty="0">
                <a:latin typeface="Calibri"/>
                <a:cs typeface="Calibri"/>
              </a:rPr>
              <a:t>1: Assess the </a:t>
            </a:r>
            <a:r>
              <a:rPr sz="2400" b="1" spc="-5" dirty="0">
                <a:latin typeface="Calibri"/>
                <a:cs typeface="Calibri"/>
              </a:rPr>
              <a:t>signs </a:t>
            </a:r>
            <a:r>
              <a:rPr sz="2400" b="1" spc="-10" dirty="0">
                <a:latin typeface="Calibri"/>
                <a:cs typeface="Calibri"/>
              </a:rPr>
              <a:t>to </a:t>
            </a:r>
            <a:r>
              <a:rPr sz="2400" b="1" spc="-5" dirty="0">
                <a:latin typeface="Calibri"/>
                <a:cs typeface="Calibri"/>
              </a:rPr>
              <a:t>confirm person </a:t>
            </a:r>
            <a:r>
              <a:rPr sz="2400" b="1" dirty="0">
                <a:latin typeface="Calibri"/>
                <a:cs typeface="Calibri"/>
              </a:rPr>
              <a:t>is </a:t>
            </a:r>
            <a:r>
              <a:rPr sz="2400" b="1" spc="-10" dirty="0">
                <a:latin typeface="Calibri"/>
                <a:cs typeface="Calibri"/>
              </a:rPr>
              <a:t>experiencing </a:t>
            </a:r>
            <a:r>
              <a:rPr sz="2400" b="1" dirty="0">
                <a:latin typeface="Calibri"/>
                <a:cs typeface="Calibri"/>
              </a:rPr>
              <a:t>an</a:t>
            </a:r>
            <a:r>
              <a:rPr lang="en-US"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overdose</a:t>
            </a:r>
            <a:endParaRPr sz="2400" dirty="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814069" algn="l"/>
                <a:tab pos="814705" algn="l"/>
              </a:tabLst>
            </a:pPr>
            <a:r>
              <a:rPr sz="2400" b="1" spc="-5" dirty="0">
                <a:latin typeface="Calibri"/>
                <a:cs typeface="Calibri"/>
              </a:rPr>
              <a:t>Unresponsive</a:t>
            </a:r>
            <a:endParaRPr sz="2400" b="1" dirty="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814069" algn="l"/>
                <a:tab pos="814705" algn="l"/>
              </a:tabLst>
            </a:pPr>
            <a:r>
              <a:rPr sz="2400" b="1" dirty="0">
                <a:latin typeface="Calibri"/>
                <a:cs typeface="Calibri"/>
              </a:rPr>
              <a:t>No </a:t>
            </a:r>
            <a:r>
              <a:rPr sz="2400" b="1" spc="-5" dirty="0">
                <a:latin typeface="Calibri"/>
                <a:cs typeface="Calibri"/>
              </a:rPr>
              <a:t>signs of </a:t>
            </a:r>
            <a:r>
              <a:rPr sz="2400" b="1" spc="-10" dirty="0">
                <a:latin typeface="Calibri"/>
                <a:cs typeface="Calibri"/>
              </a:rPr>
              <a:t>breathing </a:t>
            </a:r>
            <a:r>
              <a:rPr sz="2400" b="1" spc="-5" dirty="0">
                <a:latin typeface="Calibri"/>
                <a:cs typeface="Calibri"/>
              </a:rPr>
              <a:t>or </a:t>
            </a:r>
            <a:r>
              <a:rPr sz="2400" b="1" spc="-10" dirty="0">
                <a:latin typeface="Calibri"/>
                <a:cs typeface="Calibri"/>
              </a:rPr>
              <a:t>breathing </a:t>
            </a:r>
            <a:r>
              <a:rPr sz="2400" b="1" dirty="0">
                <a:latin typeface="Calibri"/>
                <a:cs typeface="Calibri"/>
              </a:rPr>
              <a:t>is</a:t>
            </a:r>
            <a:r>
              <a:rPr sz="2400" b="1" spc="-114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shallow</a:t>
            </a:r>
            <a:endParaRPr sz="2400" b="1" dirty="0">
              <a:latin typeface="Calibri"/>
              <a:cs typeface="Calibri"/>
            </a:endParaRPr>
          </a:p>
          <a:p>
            <a:pPr marL="814069" lvl="1" indent="-344170">
              <a:lnSpc>
                <a:spcPct val="100000"/>
              </a:lnSpc>
              <a:spcBef>
                <a:spcPts val="1440"/>
              </a:spcBef>
              <a:buFont typeface="Arial"/>
              <a:buChar char="•"/>
              <a:tabLst>
                <a:tab pos="814069" algn="l"/>
                <a:tab pos="814705" algn="l"/>
              </a:tabLst>
            </a:pPr>
            <a:r>
              <a:rPr sz="2400" b="1" spc="-5" dirty="0">
                <a:latin typeface="Calibri"/>
                <a:cs typeface="Calibri"/>
              </a:rPr>
              <a:t>Snoring or gurgling</a:t>
            </a:r>
            <a:r>
              <a:rPr sz="2400" b="1" spc="-1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noises</a:t>
            </a:r>
            <a:endParaRPr sz="2400" b="1" dirty="0">
              <a:latin typeface="Calibri"/>
              <a:cs typeface="Calibri"/>
            </a:endParaRPr>
          </a:p>
          <a:p>
            <a:pPr marL="814069" marR="337185" lvl="1" indent="-344170">
              <a:lnSpc>
                <a:spcPct val="150000"/>
              </a:lnSpc>
              <a:buFont typeface="Arial"/>
              <a:buChar char="•"/>
              <a:tabLst>
                <a:tab pos="814069" algn="l"/>
                <a:tab pos="814705" algn="l"/>
              </a:tabLst>
            </a:pPr>
            <a:r>
              <a:rPr sz="2400" b="1" spc="-5" dirty="0">
                <a:latin typeface="Calibri"/>
                <a:cs typeface="Calibri"/>
              </a:rPr>
              <a:t>Fingernails and/or </a:t>
            </a:r>
            <a:r>
              <a:rPr sz="2400" b="1" dirty="0">
                <a:latin typeface="Calibri"/>
                <a:cs typeface="Calibri"/>
              </a:rPr>
              <a:t>lips </a:t>
            </a:r>
            <a:r>
              <a:rPr sz="2400" b="1" spc="-5" dirty="0">
                <a:latin typeface="Calibri"/>
                <a:cs typeface="Calibri"/>
              </a:rPr>
              <a:t>blue or ashen depending on skin  </a:t>
            </a:r>
            <a:r>
              <a:rPr sz="2400" b="1" spc="-15" dirty="0">
                <a:latin typeface="Calibri"/>
                <a:cs typeface="Calibri"/>
              </a:rPr>
              <a:t>color</a:t>
            </a:r>
            <a:endParaRPr sz="2400" b="1" dirty="0">
              <a:latin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E12E6D-7917-45C6-9C72-63632484B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6295" y="914400"/>
            <a:ext cx="2257740" cy="57729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2627" y="648715"/>
            <a:ext cx="5667374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393065">
              <a:lnSpc>
                <a:spcPct val="100000"/>
              </a:lnSpc>
              <a:spcBef>
                <a:spcPts val="105"/>
              </a:spcBef>
            </a:pPr>
            <a:r>
              <a:rPr dirty="0"/>
              <a:t>OD </a:t>
            </a:r>
            <a:r>
              <a:rPr spc="-10" dirty="0"/>
              <a:t>Response  </a:t>
            </a:r>
            <a:r>
              <a:rPr spc="-15" dirty="0"/>
              <a:t>Step </a:t>
            </a:r>
            <a:r>
              <a:rPr dirty="0"/>
              <a:t>2:</a:t>
            </a:r>
            <a:r>
              <a:rPr spc="-90" dirty="0"/>
              <a:t> </a:t>
            </a:r>
            <a:r>
              <a:rPr lang="en-US" spc="-10" dirty="0"/>
              <a:t>Give Narcan Nasal Spray</a:t>
            </a:r>
            <a:br>
              <a:rPr lang="en-US" spc="-10" dirty="0"/>
            </a:br>
            <a:endParaRPr spc="-1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01533B-23CB-429A-83E2-ECCD69B56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258" y="1999444"/>
            <a:ext cx="4382112" cy="57729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22120" marR="5080" indent="-158496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Overdose </a:t>
            </a:r>
            <a:r>
              <a:rPr spc="-10" dirty="0"/>
              <a:t>Rescue </a:t>
            </a:r>
            <a:r>
              <a:rPr spc="-15" dirty="0"/>
              <a:t>Street </a:t>
            </a:r>
            <a:r>
              <a:rPr spc="-5" dirty="0"/>
              <a:t>Methods  </a:t>
            </a:r>
            <a:r>
              <a:rPr dirty="0"/>
              <a:t>(</a:t>
            </a:r>
            <a:r>
              <a:rPr spc="-15" dirty="0"/>
              <a:t>What </a:t>
            </a:r>
            <a:r>
              <a:rPr spc="-30" dirty="0"/>
              <a:t>NOT </a:t>
            </a:r>
            <a:r>
              <a:rPr spc="-25" dirty="0"/>
              <a:t>to</a:t>
            </a:r>
            <a:r>
              <a:rPr spc="-50" dirty="0"/>
              <a:t> </a:t>
            </a:r>
            <a:r>
              <a:rPr dirty="0"/>
              <a:t>do)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992883"/>
            <a:ext cx="8200389" cy="4112408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356870" marR="5080" indent="-344170">
              <a:lnSpc>
                <a:spcPct val="80000"/>
              </a:lnSpc>
              <a:spcBef>
                <a:spcPts val="76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lang="en-US" sz="2700" b="1" spc="-10" dirty="0">
                <a:latin typeface="Calibri"/>
                <a:cs typeface="Calibri"/>
              </a:rPr>
              <a:t>P</a:t>
            </a:r>
            <a:r>
              <a:rPr sz="2700" b="1" dirty="0">
                <a:latin typeface="Calibri"/>
                <a:cs typeface="Calibri"/>
              </a:rPr>
              <a:t>eople </a:t>
            </a:r>
            <a:r>
              <a:rPr sz="2700" b="1" spc="-20" dirty="0">
                <a:latin typeface="Calibri"/>
                <a:cs typeface="Calibri"/>
              </a:rPr>
              <a:t>have </a:t>
            </a:r>
            <a:r>
              <a:rPr lang="en-US" sz="2700" b="1" dirty="0">
                <a:latin typeface="Calibri"/>
                <a:cs typeface="Calibri"/>
              </a:rPr>
              <a:t>tried </a:t>
            </a:r>
            <a:r>
              <a:rPr sz="2700" b="1" spc="-5" dirty="0">
                <a:latin typeface="Calibri"/>
                <a:cs typeface="Calibri"/>
              </a:rPr>
              <a:t>various </a:t>
            </a:r>
            <a:r>
              <a:rPr sz="2700" b="1" dirty="0">
                <a:latin typeface="Calibri"/>
                <a:cs typeface="Calibri"/>
              </a:rPr>
              <a:t>methods </a:t>
            </a:r>
            <a:r>
              <a:rPr sz="2700" b="1" spc="-10" dirty="0">
                <a:latin typeface="Calibri"/>
                <a:cs typeface="Calibri"/>
              </a:rPr>
              <a:t>to </a:t>
            </a:r>
            <a:r>
              <a:rPr sz="2700" b="1" spc="-15" dirty="0">
                <a:latin typeface="Calibri"/>
                <a:cs typeface="Calibri"/>
              </a:rPr>
              <a:t>revive </a:t>
            </a:r>
            <a:r>
              <a:rPr lang="en-US" sz="2700" b="1" spc="-15" dirty="0">
                <a:latin typeface="Calibri"/>
                <a:cs typeface="Calibri"/>
              </a:rPr>
              <a:t>OD victims</a:t>
            </a:r>
          </a:p>
          <a:p>
            <a:pPr marL="356870" marR="5080" indent="-344170">
              <a:lnSpc>
                <a:spcPct val="80000"/>
              </a:lnSpc>
              <a:spcBef>
                <a:spcPts val="760"/>
              </a:spcBef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b="1" spc="0" dirty="0">
                <a:latin typeface="Calibri"/>
                <a:cs typeface="Calibri"/>
              </a:rPr>
              <a:t>Applaud</a:t>
            </a:r>
            <a:r>
              <a:rPr sz="2700" b="1" spc="-204" dirty="0">
                <a:latin typeface="Calibri"/>
                <a:cs typeface="Calibri"/>
              </a:rPr>
              <a:t> </a:t>
            </a:r>
            <a:r>
              <a:rPr lang="en-US" sz="2700" b="1" spc="-25" dirty="0">
                <a:latin typeface="Calibri"/>
                <a:cs typeface="Calibri"/>
              </a:rPr>
              <a:t>their </a:t>
            </a:r>
            <a:r>
              <a:rPr sz="2700" b="1" spc="-20" dirty="0">
                <a:latin typeface="Calibri"/>
                <a:cs typeface="Calibri"/>
              </a:rPr>
              <a:t>efforts </a:t>
            </a:r>
            <a:r>
              <a:rPr sz="2700" b="1" spc="0" dirty="0">
                <a:latin typeface="Calibri"/>
                <a:cs typeface="Calibri"/>
              </a:rPr>
              <a:t>while </a:t>
            </a:r>
            <a:r>
              <a:rPr sz="2700" b="1" dirty="0">
                <a:latin typeface="Calibri"/>
                <a:cs typeface="Calibri"/>
              </a:rPr>
              <a:t>helping </a:t>
            </a:r>
            <a:r>
              <a:rPr sz="2700" b="1" spc="0" dirty="0">
                <a:latin typeface="Calibri"/>
                <a:cs typeface="Calibri"/>
              </a:rPr>
              <a:t>the</a:t>
            </a:r>
            <a:r>
              <a:rPr lang="en-US" sz="2700" b="1" spc="0" dirty="0">
                <a:latin typeface="Calibri"/>
                <a:cs typeface="Calibri"/>
              </a:rPr>
              <a:t>m u</a:t>
            </a:r>
            <a:r>
              <a:rPr sz="2700" b="1" spc="-15" dirty="0">
                <a:latin typeface="Calibri"/>
                <a:cs typeface="Calibri"/>
              </a:rPr>
              <a:t>nderstand </a:t>
            </a:r>
            <a:r>
              <a:rPr lang="en-US" sz="2700" b="1" spc="-15" dirty="0">
                <a:latin typeface="Calibri"/>
                <a:cs typeface="Calibri"/>
              </a:rPr>
              <a:t>that it is </a:t>
            </a:r>
            <a:r>
              <a:rPr sz="2700" b="1" spc="-25" dirty="0">
                <a:latin typeface="Calibri"/>
                <a:cs typeface="Calibri"/>
              </a:rPr>
              <a:t>safer</a:t>
            </a:r>
            <a:r>
              <a:rPr lang="en-US" sz="2700" b="1" spc="-2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and </a:t>
            </a:r>
            <a:r>
              <a:rPr sz="2700" b="1" spc="-5" dirty="0">
                <a:latin typeface="Calibri"/>
                <a:cs typeface="Calibri"/>
              </a:rPr>
              <a:t>more </a:t>
            </a:r>
            <a:r>
              <a:rPr sz="2700" b="1" spc="-20" dirty="0">
                <a:latin typeface="Calibri"/>
                <a:cs typeface="Calibri"/>
              </a:rPr>
              <a:t>effective </a:t>
            </a:r>
            <a:r>
              <a:rPr lang="en-US" sz="2700" b="1" spc="-20" dirty="0">
                <a:latin typeface="Calibri"/>
                <a:cs typeface="Calibri"/>
              </a:rPr>
              <a:t>to use naloxone and call 9-1-1</a:t>
            </a:r>
            <a:endParaRPr sz="2700" b="1" dirty="0">
              <a:latin typeface="Calibri"/>
              <a:cs typeface="Calibri"/>
            </a:endParaRPr>
          </a:p>
          <a:p>
            <a:pPr marL="356870" indent="-344170">
              <a:lnSpc>
                <a:spcPct val="100000"/>
              </a:lnSpc>
              <a:buFont typeface="Arial"/>
              <a:buChar char="•"/>
              <a:tabLst>
                <a:tab pos="356870" algn="l"/>
                <a:tab pos="357505" algn="l"/>
              </a:tabLst>
            </a:pPr>
            <a:r>
              <a:rPr sz="2700" b="1" spc="-10" dirty="0">
                <a:latin typeface="Calibri"/>
                <a:cs typeface="Calibri"/>
              </a:rPr>
              <a:t>Street </a:t>
            </a:r>
            <a:r>
              <a:rPr sz="2700" b="1" dirty="0">
                <a:latin typeface="Calibri"/>
                <a:cs typeface="Calibri"/>
              </a:rPr>
              <a:t>methods </a:t>
            </a:r>
            <a:r>
              <a:rPr sz="2700" b="1" spc="-15" dirty="0">
                <a:latin typeface="Calibri"/>
                <a:cs typeface="Calibri"/>
              </a:rPr>
              <a:t>may</a:t>
            </a:r>
            <a:r>
              <a:rPr sz="2700" b="1" spc="-125" dirty="0">
                <a:latin typeface="Calibri"/>
                <a:cs typeface="Calibri"/>
              </a:rPr>
              <a:t> </a:t>
            </a:r>
            <a:r>
              <a:rPr sz="2700" b="1" dirty="0">
                <a:latin typeface="Calibri"/>
                <a:cs typeface="Calibri"/>
              </a:rPr>
              <a:t>include:</a:t>
            </a:r>
            <a:endParaRPr lang="en-US" sz="2700" b="1" dirty="0">
              <a:latin typeface="Calibri"/>
              <a:cs typeface="Calibri"/>
            </a:endParaRPr>
          </a:p>
          <a:p>
            <a:pPr marL="756285" lvl="1" indent="-286385">
              <a:spcBef>
                <a:spcPts val="10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800" b="1" spc="-5" dirty="0">
                <a:cs typeface="Calibri"/>
              </a:rPr>
              <a:t>Injections (salt </a:t>
            </a:r>
            <a:r>
              <a:rPr lang="en-US" sz="2800" b="1" spc="-35" dirty="0">
                <a:cs typeface="Calibri"/>
              </a:rPr>
              <a:t>water, </a:t>
            </a:r>
            <a:r>
              <a:rPr lang="en-US" sz="2800" b="1" spc="-15" dirty="0">
                <a:cs typeface="Calibri"/>
              </a:rPr>
              <a:t>cocaine, </a:t>
            </a:r>
            <a:r>
              <a:rPr lang="en-US" sz="2800" b="1" spc="-5" dirty="0">
                <a:cs typeface="Calibri"/>
              </a:rPr>
              <a:t>milk,</a:t>
            </a:r>
            <a:r>
              <a:rPr lang="en-US" sz="2800" b="1" spc="125" dirty="0">
                <a:cs typeface="Calibri"/>
              </a:rPr>
              <a:t> </a:t>
            </a:r>
            <a:r>
              <a:rPr lang="en-US" sz="2800" b="1" spc="-15" dirty="0">
                <a:cs typeface="Calibri"/>
              </a:rPr>
              <a:t>suboxone)</a:t>
            </a:r>
            <a:endParaRPr lang="en-US" sz="2800" b="1" dirty="0">
              <a:cs typeface="Calibri"/>
            </a:endParaRPr>
          </a:p>
          <a:p>
            <a:pPr marL="756285" lvl="1" indent="-286385"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800" b="1" spc="-5" dirty="0">
                <a:cs typeface="Calibri"/>
              </a:rPr>
              <a:t>Putting victim in </a:t>
            </a:r>
            <a:r>
              <a:rPr lang="en-US" sz="2800" b="1" dirty="0">
                <a:cs typeface="Calibri"/>
              </a:rPr>
              <a:t>a</a:t>
            </a:r>
            <a:r>
              <a:rPr lang="en-US" sz="2800" b="1" spc="-25" dirty="0">
                <a:cs typeface="Calibri"/>
              </a:rPr>
              <a:t> </a:t>
            </a:r>
            <a:r>
              <a:rPr lang="en-US" sz="2800" b="1" spc="-10" dirty="0">
                <a:cs typeface="Calibri"/>
              </a:rPr>
              <a:t>shower/bath</a:t>
            </a:r>
            <a:endParaRPr lang="en-US" sz="2800" b="1" dirty="0">
              <a:cs typeface="Calibri"/>
            </a:endParaRPr>
          </a:p>
          <a:p>
            <a:pPr marL="756285" lvl="1" indent="-286385"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800" b="1" spc="-5" dirty="0">
                <a:cs typeface="Calibri"/>
              </a:rPr>
              <a:t>Ice,</a:t>
            </a:r>
            <a:r>
              <a:rPr lang="en-US" sz="2800" b="1" spc="-70" dirty="0">
                <a:cs typeface="Calibri"/>
              </a:rPr>
              <a:t> </a:t>
            </a:r>
            <a:r>
              <a:rPr lang="en-US" sz="2800" b="1" spc="-15" dirty="0">
                <a:cs typeface="Calibri"/>
              </a:rPr>
              <a:t>water</a:t>
            </a:r>
            <a:endParaRPr lang="en-US" sz="2800" b="1" dirty="0">
              <a:cs typeface="Calibri"/>
            </a:endParaRPr>
          </a:p>
          <a:p>
            <a:pPr marL="756285" lvl="1" indent="-286385"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800" b="1" spc="-5" dirty="0">
                <a:cs typeface="Calibri"/>
              </a:rPr>
              <a:t>Punching, slapping,</a:t>
            </a:r>
            <a:r>
              <a:rPr lang="en-US" sz="2800" b="1" spc="-35" dirty="0">
                <a:cs typeface="Calibri"/>
              </a:rPr>
              <a:t> </a:t>
            </a:r>
            <a:r>
              <a:rPr lang="en-US" sz="2800" b="1" spc="-10" dirty="0">
                <a:cs typeface="Calibri"/>
              </a:rPr>
              <a:t>etc.</a:t>
            </a:r>
            <a:endParaRPr lang="en-US" sz="2800" b="1" dirty="0">
              <a:cs typeface="Calibri"/>
            </a:endParaRPr>
          </a:p>
          <a:p>
            <a:pPr marL="756285" lvl="1" indent="-286385"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lang="en-US" sz="2800" b="1" spc="-5" dirty="0">
                <a:cs typeface="Calibri"/>
              </a:rPr>
              <a:t>Induced</a:t>
            </a:r>
            <a:r>
              <a:rPr lang="en-US" sz="2800" b="1" spc="-65" dirty="0">
                <a:cs typeface="Calibri"/>
              </a:rPr>
              <a:t> </a:t>
            </a:r>
            <a:r>
              <a:rPr lang="en-US" sz="2800" b="1" spc="-10" dirty="0">
                <a:cs typeface="Calibri"/>
              </a:rPr>
              <a:t>vomiting</a:t>
            </a:r>
            <a:endParaRPr sz="27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6323" y="648715"/>
            <a:ext cx="4363720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67715">
              <a:lnSpc>
                <a:spcPct val="100000"/>
              </a:lnSpc>
              <a:spcBef>
                <a:spcPts val="105"/>
              </a:spcBef>
            </a:pPr>
            <a:r>
              <a:rPr dirty="0"/>
              <a:t>OD </a:t>
            </a:r>
            <a:r>
              <a:rPr spc="-10" dirty="0"/>
              <a:t>Response  </a:t>
            </a:r>
            <a:r>
              <a:rPr spc="-15" dirty="0"/>
              <a:t>Step </a:t>
            </a:r>
            <a:r>
              <a:rPr dirty="0"/>
              <a:t>3: </a:t>
            </a:r>
            <a:r>
              <a:rPr spc="-20" dirty="0"/>
              <a:t>Activate</a:t>
            </a:r>
            <a:r>
              <a:rPr spc="-90" dirty="0"/>
              <a:t> </a:t>
            </a:r>
            <a:r>
              <a:rPr dirty="0"/>
              <a:t>EMS</a:t>
            </a:r>
          </a:p>
        </p:txBody>
      </p:sp>
      <p:sp>
        <p:nvSpPr>
          <p:cNvPr id="4" name="object 4"/>
          <p:cNvSpPr/>
          <p:nvPr/>
        </p:nvSpPr>
        <p:spPr>
          <a:xfrm>
            <a:off x="5867400" y="2057400"/>
            <a:ext cx="3462528" cy="4614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97DD07-7C2C-45C2-81C1-AADA839A4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894585"/>
            <a:ext cx="2210108" cy="58396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</TotalTime>
  <Words>606</Words>
  <Application>Microsoft Office PowerPoint</Application>
  <PresentationFormat>Custom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Training Individuals Furnished Naloxone</vt:lpstr>
      <vt:lpstr>Project Dawn Kit 2 Narcan Nasal Sprays  </vt:lpstr>
      <vt:lpstr>Naloxone Quick Facts</vt:lpstr>
      <vt:lpstr>Naloxone Quick Facts Continued…</vt:lpstr>
      <vt:lpstr>How can you identify an opioid  overdose?</vt:lpstr>
      <vt:lpstr>OD Response  Step 1: Assess</vt:lpstr>
      <vt:lpstr>OD Response  Step 2: Give Narcan Nasal Spray </vt:lpstr>
      <vt:lpstr>Overdose Rescue Street Methods  (What NOT to do)</vt:lpstr>
      <vt:lpstr>OD Response  Step 3: Activate EMS</vt:lpstr>
      <vt:lpstr>OD Response Recovery Position</vt:lpstr>
      <vt:lpstr>Proper Storage</vt:lpstr>
      <vt:lpstr>What happens after naloxone  expires?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EMS training Project Dawn Power Point to disp.. 1 [Read-Only]</dc:title>
  <dc:creator>Shiverdecker, Michael</dc:creator>
  <cp:lastModifiedBy>Marsh, Jordan</cp:lastModifiedBy>
  <cp:revision>56</cp:revision>
  <cp:lastPrinted>2017-07-26T20:56:00Z</cp:lastPrinted>
  <dcterms:created xsi:type="dcterms:W3CDTF">2017-04-18T08:56:01Z</dcterms:created>
  <dcterms:modified xsi:type="dcterms:W3CDTF">2023-04-10T15:52:38Z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2017-04-17T00:00:00Z</vt:filetime>
  </property>
  <property fmtid="{D5CDD505-2E9C-101B-9397-08002B2CF9AE}" pid="3" name="LastSaved">
    <vt:filetime>2017-04-18T00:00:00Z</vt:filetime>
  </property>
</Properties>
</file>