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71" r:id="rId8"/>
    <p:sldId id="274" r:id="rId9"/>
    <p:sldId id="272" r:id="rId10"/>
    <p:sldId id="266" r:id="rId11"/>
    <p:sldId id="267" r:id="rId12"/>
    <p:sldId id="268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\Google%20Drive\Working\2017%20Measurement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Data'!$C$4:$H$4</c:f>
              <c:numCache>
                <c:formatCode>General</c:formatCode>
                <c:ptCount val="6"/>
                <c:pt idx="0">
                  <c:v>20</c:v>
                </c:pt>
                <c:pt idx="1">
                  <c:v>24</c:v>
                </c:pt>
                <c:pt idx="2">
                  <c:v>60</c:v>
                </c:pt>
                <c:pt idx="3">
                  <c:v>49</c:v>
                </c:pt>
                <c:pt idx="4">
                  <c:v>63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2-4553-B63F-0D7EA9E506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Data'!$C$7:$H$7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0.93333333333333335</c:v>
                </c:pt>
                <c:pt idx="3">
                  <c:v>0.93877551020408168</c:v>
                </c:pt>
                <c:pt idx="4">
                  <c:v>0.80952380952380953</c:v>
                </c:pt>
                <c:pt idx="5">
                  <c:v>0.86363636363636365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22-4553-B63F-0D7EA9E506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2036528"/>
        <c:axId val="412037512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Data'!$C$9:$H$9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922-4553-B63F-0D7EA9E50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41203751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36528"/>
        <c:crosses val="max"/>
        <c:crossBetween val="between"/>
      </c:valAx>
      <c:catAx>
        <c:axId val="412036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2037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Data'!$C$12:$H$12</c:f>
              <c:numCache>
                <c:formatCode>General</c:formatCode>
                <c:ptCount val="6"/>
                <c:pt idx="0">
                  <c:v>20</c:v>
                </c:pt>
                <c:pt idx="1">
                  <c:v>24</c:v>
                </c:pt>
                <c:pt idx="2">
                  <c:v>60</c:v>
                </c:pt>
                <c:pt idx="3">
                  <c:v>49</c:v>
                </c:pt>
                <c:pt idx="4">
                  <c:v>51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3-4F47-B2A5-3A0F697048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Data'!$C$15:$H$15</c:f>
              <c:numCache>
                <c:formatCode>0%</c:formatCode>
                <c:ptCount val="6"/>
                <c:pt idx="0">
                  <c:v>0.75</c:v>
                </c:pt>
                <c:pt idx="1">
                  <c:v>0.75</c:v>
                </c:pt>
                <c:pt idx="2">
                  <c:v>0.75</c:v>
                </c:pt>
                <c:pt idx="3">
                  <c:v>0.77551020408163263</c:v>
                </c:pt>
                <c:pt idx="4">
                  <c:v>0.92156862745098034</c:v>
                </c:pt>
                <c:pt idx="5">
                  <c:v>0.81578947368421051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F3-4F47-B2A5-3A0F697048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2057192"/>
        <c:axId val="412039480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Data'!$C$17:$H$17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CF3-4F47-B2A5-3A0F697048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41203948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57192"/>
        <c:crosses val="max"/>
        <c:crossBetween val="between"/>
      </c:valAx>
      <c:catAx>
        <c:axId val="4120571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1203948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Data'!$C$20:$H$20</c:f>
              <c:numCache>
                <c:formatCode>General</c:formatCode>
                <c:ptCount val="6"/>
                <c:pt idx="0">
                  <c:v>20</c:v>
                </c:pt>
                <c:pt idx="1">
                  <c:v>24</c:v>
                </c:pt>
                <c:pt idx="2">
                  <c:v>59</c:v>
                </c:pt>
                <c:pt idx="3">
                  <c:v>47</c:v>
                </c:pt>
                <c:pt idx="4">
                  <c:v>46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5-4CAD-99DD-B51DC0C6CF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Data'!$C$23:$H$23</c:f>
              <c:numCache>
                <c:formatCode>0%</c:formatCode>
                <c:ptCount val="6"/>
                <c:pt idx="0">
                  <c:v>0.75</c:v>
                </c:pt>
                <c:pt idx="1">
                  <c:v>0.91666666666666663</c:v>
                </c:pt>
                <c:pt idx="2">
                  <c:v>0.72881355932203384</c:v>
                </c:pt>
                <c:pt idx="3">
                  <c:v>0.68085106382978722</c:v>
                </c:pt>
                <c:pt idx="4">
                  <c:v>0.65217391304347827</c:v>
                </c:pt>
                <c:pt idx="5">
                  <c:v>0.68571428571428572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25-4CAD-99DD-B51DC0C6CF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5676712"/>
        <c:axId val="345678352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Data'!$C$25:$H$25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925-4CAD-99DD-B51DC0C6CF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3456783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676712"/>
        <c:crosses val="max"/>
        <c:crossBetween val="between"/>
      </c:valAx>
      <c:catAx>
        <c:axId val="345676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5678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Data'!$C$116:$H$116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8-4859-BF2B-0A1F004EFF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Data'!$C$119:$H$119</c:f>
              <c:numCache>
                <c:formatCode>0%</c:formatCode>
                <c:ptCount val="6"/>
                <c:pt idx="0">
                  <c:v>0.75</c:v>
                </c:pt>
                <c:pt idx="1">
                  <c:v>0.75</c:v>
                </c:pt>
                <c:pt idx="2">
                  <c:v>0.7142857142857143</c:v>
                </c:pt>
                <c:pt idx="3">
                  <c:v>1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18-4859-BF2B-0A1F004EFF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7318408"/>
        <c:axId val="337320376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Data'!$C$121:$H$121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818-4859-BF2B-0A1F004EFF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337320376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318408"/>
        <c:crosses val="max"/>
        <c:crossBetween val="between"/>
      </c:valAx>
      <c:catAx>
        <c:axId val="337318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320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Data'!$C$124:$H$124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A-4B6E-A168-DE948E1A554C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Data'!$C$127:$H$127</c:f>
              <c:numCache>
                <c:formatCode>0%</c:formatCode>
                <c:ptCount val="6"/>
                <c:pt idx="0">
                  <c:v>0.75</c:v>
                </c:pt>
                <c:pt idx="1">
                  <c:v>0.75</c:v>
                </c:pt>
                <c:pt idx="2">
                  <c:v>0.33333333333333331</c:v>
                </c:pt>
                <c:pt idx="3">
                  <c:v>0.33333333333333331</c:v>
                </c:pt>
                <c:pt idx="4">
                  <c:v>0.25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6A-4B6E-A168-DE948E1A5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09435624"/>
        <c:axId val="409433328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Data'!$C$129:$H$129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26A-4B6E-A168-DE948E1A5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409433328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435624"/>
        <c:crosses val="max"/>
        <c:crossBetween val="between"/>
      </c:valAx>
      <c:catAx>
        <c:axId val="409435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9433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Denominator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Data'!$C$132:$H$132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7-40AC-B002-C52010CFEFB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748616"/>
        <c:axId val="361745664"/>
      </c:barChart>
      <c:lineChart>
        <c:grouping val="standard"/>
        <c:varyColors val="0"/>
        <c:ser>
          <c:idx val="1"/>
          <c:order val="1"/>
          <c:tx>
            <c:v>Numerator (%)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FF00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cat>
          <c:val>
            <c:numRef>
              <c:f>'Council Data'!$C$135:$H$135</c:f>
              <c:numCache>
                <c:formatCode>0%</c:formatCode>
                <c:ptCount val="6"/>
                <c:pt idx="0">
                  <c:v>0.75</c:v>
                </c:pt>
                <c:pt idx="1">
                  <c:v>0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67-40AC-B002-C52010CFEF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5986624"/>
        <c:axId val="415984984"/>
      </c:lineChart>
      <c:scatterChart>
        <c:scatterStyle val="lineMarker"/>
        <c:varyColors val="0"/>
        <c:ser>
          <c:idx val="2"/>
          <c:order val="2"/>
          <c:tx>
            <c:v># of Depts</c:v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strRef>
              <c:f>'Council Data'!$C$1:$H$1</c:f>
              <c:strCache>
                <c:ptCount val="6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</c:strCache>
            </c:strRef>
          </c:xVal>
          <c:yVal>
            <c:numRef>
              <c:f>'Council Data'!$C$137:$H$137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167-40AC-B002-C52010CFE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748616"/>
        <c:axId val="361745664"/>
      </c:scatterChart>
      <c:catAx>
        <c:axId val="36174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5664"/>
        <c:crosses val="autoZero"/>
        <c:auto val="1"/>
        <c:lblAlgn val="ctr"/>
        <c:lblOffset val="100"/>
        <c:noMultiLvlLbl val="0"/>
      </c:catAx>
      <c:valAx>
        <c:axId val="36174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748616"/>
        <c:crosses val="autoZero"/>
        <c:crossBetween val="between"/>
      </c:valAx>
      <c:valAx>
        <c:axId val="415984984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986624"/>
        <c:crosses val="max"/>
        <c:crossBetween val="between"/>
      </c:valAx>
      <c:catAx>
        <c:axId val="415986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5984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64brock@gmail.com" TargetMode="External"/><Relationship Id="rId2" Type="http://schemas.openxmlformats.org/officeDocument/2006/relationships/hyperlink" Target="mailto:gmvemsc.cqi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redith.Lawhorn@ketteringhealt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CQI committee’s measurement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(Nov thru Apr)</a:t>
            </a:r>
          </a:p>
        </p:txBody>
      </p:sp>
    </p:spTree>
    <p:extLst>
      <p:ext uri="{BB962C8B-B14F-4D97-AF65-F5344CB8AC3E}">
        <p14:creationId xmlns:p14="http://schemas.microsoft.com/office/powerpoint/2010/main" val="239332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Cardiac arrest pt who had ROSC</a:t>
            </a:r>
            <a:br>
              <a:rPr lang="en-US" sz="2800" dirty="0"/>
            </a:br>
            <a:r>
              <a:rPr lang="en-US" sz="2800" dirty="0"/>
              <a:t>(3.1)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950955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06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Cardiac arrest pt with ROSC received a 12 lead</a:t>
            </a:r>
            <a:br>
              <a:rPr lang="en-US" sz="2400" dirty="0"/>
            </a:br>
            <a:r>
              <a:rPr lang="en-US" sz="2400" dirty="0"/>
              <a:t>(3.2)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199588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408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Cardiac arrest pt who was tx to PCI facility</a:t>
            </a:r>
            <a:br>
              <a:rPr lang="en-US" sz="2800" dirty="0"/>
            </a:br>
            <a:r>
              <a:rPr lang="en-US" sz="2800" dirty="0"/>
              <a:t>(3.3)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51696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25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would like to find out how your department can submit data to the CQI Committee, please email:</a:t>
            </a:r>
          </a:p>
          <a:p>
            <a:pPr lvl="1"/>
            <a:r>
              <a:rPr lang="en-US" dirty="0"/>
              <a:t>CQI Committee chair’s email – </a:t>
            </a:r>
            <a:r>
              <a:rPr lang="en-US" dirty="0">
                <a:hlinkClick r:id="rId2"/>
              </a:rPr>
              <a:t>gmvemsc.cqi@gmail.com</a:t>
            </a:r>
            <a:endParaRPr lang="en-US" dirty="0"/>
          </a:p>
          <a:p>
            <a:pPr lvl="2"/>
            <a:r>
              <a:rPr lang="en-US" dirty="0"/>
              <a:t>Chris Brock – </a:t>
            </a:r>
            <a:r>
              <a:rPr lang="en-US" dirty="0">
                <a:hlinkClick r:id="rId3"/>
              </a:rPr>
              <a:t>chris64brock@gmail.com</a:t>
            </a:r>
            <a:endParaRPr lang="en-US" dirty="0"/>
          </a:p>
          <a:p>
            <a:pPr lvl="2"/>
            <a:r>
              <a:rPr lang="en-US" dirty="0"/>
              <a:t>Meredith Lawhorn </a:t>
            </a:r>
            <a:r>
              <a:rPr lang="en-US"/>
              <a:t>– </a:t>
            </a:r>
            <a:r>
              <a:rPr lang="en-US">
                <a:hlinkClick r:id="rId4"/>
              </a:rPr>
              <a:t>Meredith.Lawhorn@ketteringhealth.org</a:t>
            </a:r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7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data presentation is for a display purpose only. We do not have a reasonable amount of data to develop an interpretation. We have an average of 4 Fire-based EMS departments that submit data to the CQI committee. This is the main reason why we do not have enough data. The second reason is we only have 6 data points (months) reported, instead of a recommended 12 data points.</a:t>
            </a:r>
          </a:p>
          <a:p>
            <a:r>
              <a:rPr lang="en-US" dirty="0"/>
              <a:t>The purpose of this presentation is to show you what information we could bring to you.  You would receive 2 presentations. One would be your individual department’s data, the other would be the combined Greater Miami Valley’s data. This would give you  a comparison. </a:t>
            </a:r>
          </a:p>
        </p:txBody>
      </p:sp>
    </p:spTree>
    <p:extLst>
      <p:ext uri="{BB962C8B-B14F-4D97-AF65-F5344CB8AC3E}">
        <p14:creationId xmlns:p14="http://schemas.microsoft.com/office/powerpoint/2010/main" val="113200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Chest pain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3 measurements have a baseline criteria of:</a:t>
            </a:r>
          </a:p>
          <a:p>
            <a:pPr lvl="1"/>
            <a:r>
              <a:rPr lang="en-US" dirty="0"/>
              <a:t>Patient’s age was 25 years or older</a:t>
            </a:r>
          </a:p>
          <a:p>
            <a:pPr lvl="1"/>
            <a:r>
              <a:rPr lang="en-US" dirty="0"/>
              <a:t>Patient has complaint of Chest Pain that EMS believes to be cardiac in nature</a:t>
            </a:r>
          </a:p>
          <a:p>
            <a:pPr lvl="1"/>
            <a:r>
              <a:rPr lang="en-US" dirty="0"/>
              <a:t>Patient was transported to the hospital</a:t>
            </a:r>
          </a:p>
          <a:p>
            <a:r>
              <a:rPr lang="en-US" dirty="0"/>
              <a:t>Individual measurements could have more inclusion/exclusion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293181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LEADS COMPLETED</a:t>
            </a:r>
            <a:br>
              <a:rPr lang="en-US" dirty="0"/>
            </a:br>
            <a:r>
              <a:rPr lang="en-US" dirty="0"/>
              <a:t>(1.1)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04165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87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12 leads completed in 10 minutes</a:t>
            </a:r>
            <a:br>
              <a:rPr lang="en-US" sz="2800" dirty="0"/>
            </a:br>
            <a:r>
              <a:rPr lang="en-US" sz="2800" dirty="0"/>
              <a:t>(1.1.1)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468429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76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ASA given/documented by EMS</a:t>
            </a:r>
            <a:br>
              <a:rPr lang="en-US" sz="2800" dirty="0"/>
            </a:br>
            <a:r>
              <a:rPr lang="en-US" sz="2800" dirty="0"/>
              <a:t>(1.2)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413480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63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 motion restrictions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6 measurements have a baseline criteria of:</a:t>
            </a:r>
          </a:p>
          <a:p>
            <a:pPr lvl="1"/>
            <a:r>
              <a:rPr lang="en-US" dirty="0"/>
              <a:t>Inclusion</a:t>
            </a:r>
          </a:p>
          <a:p>
            <a:pPr lvl="2"/>
            <a:r>
              <a:rPr lang="en-US" dirty="0"/>
              <a:t>Mechanism Of Injury is either a recent Motor Vehicle Crash or a fall</a:t>
            </a:r>
          </a:p>
          <a:p>
            <a:pPr lvl="2"/>
            <a:r>
              <a:rPr lang="en-US" dirty="0"/>
              <a:t>Patient was transported to the hospital</a:t>
            </a:r>
          </a:p>
          <a:p>
            <a:pPr lvl="2"/>
            <a:r>
              <a:rPr lang="en-US" dirty="0"/>
              <a:t>Patient’s age was 3 years or older</a:t>
            </a:r>
          </a:p>
          <a:p>
            <a:pPr lvl="1"/>
            <a:r>
              <a:rPr lang="en-US" dirty="0"/>
              <a:t>Exclusion</a:t>
            </a:r>
          </a:p>
          <a:p>
            <a:pPr lvl="2"/>
            <a:r>
              <a:rPr lang="en-US" dirty="0"/>
              <a:t>Patients that refuse any spinal motion restriction device (collar, spine board, etc.)</a:t>
            </a:r>
          </a:p>
          <a:p>
            <a:r>
              <a:rPr lang="en-US" dirty="0"/>
              <a:t>Individual measurements could have more inclusion/exclusion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 motion restriction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enough data to report</a:t>
            </a:r>
          </a:p>
        </p:txBody>
      </p:sp>
    </p:spTree>
    <p:extLst>
      <p:ext uri="{BB962C8B-B14F-4D97-AF65-F5344CB8AC3E}">
        <p14:creationId xmlns:p14="http://schemas.microsoft.com/office/powerpoint/2010/main" val="15932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Cardiac arrest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following 3 measurements have the baseline criteria of:</a:t>
            </a:r>
          </a:p>
          <a:p>
            <a:pPr lvl="1"/>
            <a:r>
              <a:rPr lang="en-US" dirty="0"/>
              <a:t>Inclusion</a:t>
            </a:r>
          </a:p>
          <a:p>
            <a:pPr lvl="2"/>
            <a:r>
              <a:rPr lang="en-US" dirty="0"/>
              <a:t>Patient is 18 years or older</a:t>
            </a:r>
          </a:p>
          <a:p>
            <a:pPr lvl="2"/>
            <a:r>
              <a:rPr lang="en-US" dirty="0"/>
              <a:t>There is a documented period of cardiac arrest</a:t>
            </a:r>
          </a:p>
          <a:p>
            <a:pPr lvl="2"/>
            <a:r>
              <a:rPr lang="en-US" dirty="0"/>
              <a:t>Patient was transported to the hospital</a:t>
            </a:r>
          </a:p>
          <a:p>
            <a:pPr lvl="1"/>
            <a:r>
              <a:rPr lang="en-US" dirty="0"/>
              <a:t>Exclusion</a:t>
            </a:r>
          </a:p>
          <a:p>
            <a:pPr lvl="2"/>
            <a:r>
              <a:rPr lang="en-US" dirty="0"/>
              <a:t>Renal dialysis patients</a:t>
            </a:r>
          </a:p>
          <a:p>
            <a:pPr lvl="2"/>
            <a:r>
              <a:rPr lang="en-US" dirty="0"/>
              <a:t>Suspected cyanide poisoning patients</a:t>
            </a:r>
          </a:p>
          <a:p>
            <a:pPr lvl="2"/>
            <a:r>
              <a:rPr lang="en-US" dirty="0"/>
              <a:t>Trauma patients</a:t>
            </a:r>
          </a:p>
          <a:p>
            <a:pPr lvl="2"/>
            <a:r>
              <a:rPr lang="en-US" dirty="0"/>
              <a:t>Known drug overdose patients</a:t>
            </a:r>
          </a:p>
          <a:p>
            <a:pPr lvl="2"/>
            <a:r>
              <a:rPr lang="en-US" dirty="0"/>
              <a:t>Hypothermic patients</a:t>
            </a:r>
          </a:p>
          <a:p>
            <a:r>
              <a:rPr lang="en-US" dirty="0"/>
              <a:t>Individual measurements could have more inclusion/exclusion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1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99</TotalTime>
  <Words>389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CQI committee’s measurement data</vt:lpstr>
      <vt:lpstr>Disclaimer</vt:lpstr>
      <vt:lpstr>Chest pain measurements</vt:lpstr>
      <vt:lpstr>12 LEADS COMPLETED (1.1)</vt:lpstr>
      <vt:lpstr>12 leads completed in 10 minutes (1.1.1)</vt:lpstr>
      <vt:lpstr>ASA given/documented by EMS (1.2)</vt:lpstr>
      <vt:lpstr>Spinal motion restrictions measurements</vt:lpstr>
      <vt:lpstr>Spinal motion restriction measurements</vt:lpstr>
      <vt:lpstr>Cardiac arrest measurements</vt:lpstr>
      <vt:lpstr>Cardiac arrest pt who had ROSC (3.1)</vt:lpstr>
      <vt:lpstr>Cardiac arrest pt with ROSC received a 12 lead (3.2)</vt:lpstr>
      <vt:lpstr>Cardiac arrest pt who was tx to PCI facility (3.3)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Brock</dc:creator>
  <cp:lastModifiedBy>Chris Brock</cp:lastModifiedBy>
  <cp:revision>12</cp:revision>
  <dcterms:created xsi:type="dcterms:W3CDTF">2017-04-22T18:32:14Z</dcterms:created>
  <dcterms:modified xsi:type="dcterms:W3CDTF">2017-07-13T17:47:40Z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