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3060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7"/>
            <a:ext cx="5829300" cy="1960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98B8F-9083-446B-BFEA-E99E2CF1AA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54A0A-DAD1-4905-BE90-B1B62AE4229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4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4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8C7B1-C275-4600-8DE5-7BE10A0A5D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67C80-6C97-4547-B37A-945A2C1626E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9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1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5FB9E-A5C0-420B-AA88-B83342EA5C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4EB7C-7816-41C2-83B9-2B9F5826A07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4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4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E7361-FA89-4477-BF2B-F43E3FF0BC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20EAA-94F4-4656-9D28-C5B9698997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C4970-8879-43AC-83A0-9528FDEA76C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9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63538"/>
            <a:ext cx="3833812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C8DED-21D0-4978-9646-FDA7F66BD2F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4D00B-644C-4EAF-9423-31F601FD6F7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9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9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9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CAFE90-65E1-4172-A49F-E20E0E076FD0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I WMD.jpg"/>
          <p:cNvPicPr>
            <a:picLocks noChangeAspect="1"/>
          </p:cNvPicPr>
          <p:nvPr/>
        </p:nvPicPr>
        <p:blipFill>
          <a:blip r:embed="rId2" cstate="print">
            <a:lum bright="54000" contrast="-73000"/>
          </a:blip>
          <a:stretch>
            <a:fillRect/>
          </a:stretch>
        </p:blipFill>
        <p:spPr>
          <a:xfrm>
            <a:off x="0" y="0"/>
            <a:ext cx="6858000" cy="2907792"/>
          </a:xfrm>
          <a:prstGeom prst="rect">
            <a:avLst/>
          </a:prstGeom>
        </p:spPr>
      </p:pic>
      <p:pic>
        <p:nvPicPr>
          <p:cNvPr id="3" name="Picture 8" descr="airshow_11_bg_101604"/>
          <p:cNvPicPr>
            <a:picLocks noChangeArrowheads="1"/>
          </p:cNvPicPr>
          <p:nvPr/>
        </p:nvPicPr>
        <p:blipFill>
          <a:blip r:embed="rId3" cstate="print">
            <a:lum bright="32000" contrast="-62000"/>
          </a:blip>
          <a:srcRect/>
          <a:stretch>
            <a:fillRect/>
          </a:stretch>
        </p:blipFill>
        <p:spPr bwMode="auto">
          <a:xfrm>
            <a:off x="0" y="2819400"/>
            <a:ext cx="6858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228600" y="2590800"/>
            <a:ext cx="6400800" cy="723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lnSpc>
                <a:spcPct val="75000"/>
              </a:lnSpc>
              <a:spcBef>
                <a:spcPct val="10000"/>
              </a:spcBef>
              <a:spcAft>
                <a:spcPct val="0"/>
              </a:spcAft>
              <a:buFontTx/>
              <a:buChar char="•"/>
            </a:pPr>
            <a:endParaRPr lang="en-US" sz="1100" dirty="0">
              <a:solidFill>
                <a:srgbClr val="000000"/>
              </a:solidFill>
            </a:endParaRPr>
          </a:p>
          <a:p>
            <a:pPr marL="342900" indent="-342900" fontAlgn="base">
              <a:lnSpc>
                <a:spcPct val="75000"/>
              </a:lnSpc>
              <a:spcBef>
                <a:spcPct val="10000"/>
              </a:spcBef>
              <a:spcAft>
                <a:spcPct val="0"/>
              </a:spcAft>
              <a:buFontTx/>
              <a:buChar char="•"/>
            </a:pPr>
            <a:endParaRPr lang="en-US" sz="1100" dirty="0">
              <a:solidFill>
                <a:srgbClr val="000000"/>
              </a:solidFill>
            </a:endParaRPr>
          </a:p>
          <a:p>
            <a:pPr marL="342900" indent="-342900" fontAlgn="base">
              <a:lnSpc>
                <a:spcPct val="75000"/>
              </a:lnSpc>
              <a:spcBef>
                <a:spcPct val="10000"/>
              </a:spcBef>
              <a:spcAft>
                <a:spcPct val="0"/>
              </a:spcAft>
              <a:buFontTx/>
              <a:buChar char="•"/>
            </a:pPr>
            <a:r>
              <a:rPr lang="en-US" sz="1100" dirty="0">
                <a:solidFill>
                  <a:srgbClr val="000000"/>
                </a:solidFill>
              </a:rPr>
              <a:t>Registration			7:45a.m. – 8:15 a.m.</a:t>
            </a:r>
          </a:p>
          <a:p>
            <a:pPr marL="342900" indent="-342900" fontAlgn="base">
              <a:lnSpc>
                <a:spcPct val="75000"/>
              </a:lnSpc>
              <a:spcBef>
                <a:spcPct val="10000"/>
              </a:spcBef>
              <a:spcAft>
                <a:spcPct val="0"/>
              </a:spcAft>
              <a:buFontTx/>
              <a:buChar char="•"/>
            </a:pPr>
            <a:endParaRPr lang="en-US" sz="1100" dirty="0">
              <a:solidFill>
                <a:srgbClr val="000000"/>
              </a:solidFill>
            </a:endParaRPr>
          </a:p>
          <a:p>
            <a:pPr marL="342900" indent="-342900" fontAlgn="base">
              <a:lnSpc>
                <a:spcPct val="75000"/>
              </a:lnSpc>
              <a:spcBef>
                <a:spcPct val="10000"/>
              </a:spcBef>
              <a:spcAft>
                <a:spcPct val="0"/>
              </a:spcAft>
              <a:buFontTx/>
              <a:buChar char="•"/>
            </a:pPr>
            <a:endParaRPr lang="en-US" sz="1100" dirty="0">
              <a:solidFill>
                <a:srgbClr val="000000"/>
              </a:solidFill>
            </a:endParaRPr>
          </a:p>
          <a:p>
            <a:pPr marL="342900" indent="-342900" fontAlgn="base">
              <a:lnSpc>
                <a:spcPct val="75000"/>
              </a:lnSpc>
              <a:spcBef>
                <a:spcPct val="10000"/>
              </a:spcBef>
              <a:spcAft>
                <a:spcPct val="0"/>
              </a:spcAft>
              <a:buFontTx/>
              <a:buChar char="•"/>
            </a:pPr>
            <a:r>
              <a:rPr lang="en-US" sz="1100" dirty="0">
                <a:solidFill>
                  <a:srgbClr val="000000"/>
                </a:solidFill>
              </a:rPr>
              <a:t>Introductions			8:15 a.m. – 8:30 a.m.</a:t>
            </a:r>
          </a:p>
          <a:p>
            <a:pPr marL="342900" indent="-342900" fontAlgn="base">
              <a:lnSpc>
                <a:spcPct val="75000"/>
              </a:lnSpc>
              <a:spcBef>
                <a:spcPct val="1000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</a:rPr>
              <a:t>	</a:t>
            </a:r>
            <a:r>
              <a:rPr lang="en-US" sz="1100" dirty="0" smtClean="0">
                <a:solidFill>
                  <a:srgbClr val="000000"/>
                </a:solidFill>
              </a:rPr>
              <a:t>Welcome/Workshop Briefings</a:t>
            </a:r>
            <a:r>
              <a:rPr lang="en-US" sz="1100" dirty="0">
                <a:solidFill>
                  <a:srgbClr val="000000"/>
                </a:solidFill>
              </a:rPr>
              <a:t>				</a:t>
            </a:r>
          </a:p>
          <a:p>
            <a:pPr marL="342900" indent="-342900" fontAlgn="base">
              <a:lnSpc>
                <a:spcPct val="75000"/>
              </a:lnSpc>
              <a:spcBef>
                <a:spcPct val="10000"/>
              </a:spcBef>
              <a:spcAft>
                <a:spcPct val="0"/>
              </a:spcAft>
              <a:buFontTx/>
              <a:buChar char="•"/>
            </a:pPr>
            <a:endParaRPr lang="en-US" sz="1100" dirty="0">
              <a:solidFill>
                <a:srgbClr val="000000"/>
              </a:solidFill>
            </a:endParaRPr>
          </a:p>
          <a:p>
            <a:pPr marL="342900" indent="-342900" fontAlgn="base">
              <a:lnSpc>
                <a:spcPct val="75000"/>
              </a:lnSpc>
              <a:spcBef>
                <a:spcPct val="10000"/>
              </a:spcBef>
              <a:spcAft>
                <a:spcPct val="0"/>
              </a:spcAft>
              <a:buFontTx/>
              <a:buChar char="•"/>
            </a:pPr>
            <a:r>
              <a:rPr lang="en-US" sz="1100" dirty="0">
                <a:solidFill>
                  <a:srgbClr val="000000"/>
                </a:solidFill>
              </a:rPr>
              <a:t>FBI WMD Chemical 			8:30 a.m. – 9:00 a.m.</a:t>
            </a:r>
          </a:p>
          <a:p>
            <a:pPr marL="342900" indent="-342900" fontAlgn="base">
              <a:lnSpc>
                <a:spcPct val="75000"/>
              </a:lnSpc>
              <a:spcBef>
                <a:spcPct val="1000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</a:rPr>
              <a:t>	Outreach Program			WMD Directorate	</a:t>
            </a:r>
          </a:p>
          <a:p>
            <a:pPr marL="342900" indent="-342900" fontAlgn="base">
              <a:lnSpc>
                <a:spcPct val="75000"/>
              </a:lnSpc>
              <a:spcBef>
                <a:spcPct val="1000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</a:rPr>
              <a:t>	</a:t>
            </a:r>
            <a:r>
              <a:rPr lang="en-US" sz="1100" dirty="0" smtClean="0">
                <a:solidFill>
                  <a:srgbClr val="000000"/>
                </a:solidFill>
              </a:rPr>
              <a:t>National Overview</a:t>
            </a:r>
            <a:endParaRPr lang="en-US" sz="1100" dirty="0">
              <a:solidFill>
                <a:srgbClr val="000000"/>
              </a:solidFill>
            </a:endParaRPr>
          </a:p>
          <a:p>
            <a:pPr marL="342900" indent="-342900" fontAlgn="base">
              <a:lnSpc>
                <a:spcPct val="75000"/>
              </a:lnSpc>
              <a:spcBef>
                <a:spcPct val="1000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</a:rPr>
              <a:t>		</a:t>
            </a:r>
          </a:p>
          <a:p>
            <a:pPr marL="342900" indent="-342900" fontAlgn="base">
              <a:lnSpc>
                <a:spcPct val="75000"/>
              </a:lnSpc>
              <a:spcBef>
                <a:spcPct val="1000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</a:rPr>
              <a:t>	</a:t>
            </a:r>
          </a:p>
          <a:p>
            <a:pPr marL="342900" indent="-342900" fontAlgn="base">
              <a:lnSpc>
                <a:spcPct val="75000"/>
              </a:lnSpc>
              <a:spcBef>
                <a:spcPct val="10000"/>
              </a:spcBef>
              <a:spcAft>
                <a:spcPct val="0"/>
              </a:spcAft>
              <a:buFontTx/>
              <a:buChar char="•"/>
            </a:pPr>
            <a:r>
              <a:rPr lang="en-US" sz="1100" dirty="0">
                <a:solidFill>
                  <a:srgbClr val="000000"/>
                </a:solidFill>
              </a:rPr>
              <a:t>FBI Field Perspective			9:00 a.m. – 9:45 a.m.</a:t>
            </a:r>
          </a:p>
          <a:p>
            <a:pPr marL="342900" indent="-342900" fontAlgn="base">
              <a:lnSpc>
                <a:spcPct val="75000"/>
              </a:lnSpc>
              <a:spcBef>
                <a:spcPct val="1000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</a:rPr>
              <a:t>					Cincinnati WMDC	</a:t>
            </a:r>
          </a:p>
          <a:p>
            <a:pPr marL="342900" indent="-342900" fontAlgn="base">
              <a:lnSpc>
                <a:spcPct val="75000"/>
              </a:lnSpc>
              <a:spcBef>
                <a:spcPct val="10000"/>
              </a:spcBef>
              <a:spcAft>
                <a:spcPct val="0"/>
              </a:spcAft>
            </a:pPr>
            <a:endParaRPr lang="en-US" sz="1100" dirty="0">
              <a:solidFill>
                <a:srgbClr val="000000"/>
              </a:solidFill>
            </a:endParaRPr>
          </a:p>
          <a:p>
            <a:pPr marL="342900" indent="-342900" fontAlgn="base">
              <a:lnSpc>
                <a:spcPct val="75000"/>
              </a:lnSpc>
              <a:spcBef>
                <a:spcPct val="10000"/>
              </a:spcBef>
              <a:spcAft>
                <a:spcPct val="0"/>
              </a:spcAft>
              <a:buFontTx/>
              <a:buChar char="•"/>
            </a:pPr>
            <a:endParaRPr lang="en-US" sz="1100" dirty="0">
              <a:solidFill>
                <a:srgbClr val="000000"/>
              </a:solidFill>
            </a:endParaRPr>
          </a:p>
          <a:p>
            <a:pPr marL="342900" indent="-342900" fontAlgn="base">
              <a:lnSpc>
                <a:spcPct val="75000"/>
              </a:lnSpc>
              <a:spcBef>
                <a:spcPct val="10000"/>
              </a:spcBef>
              <a:spcAft>
                <a:spcPct val="0"/>
              </a:spcAft>
              <a:buFontTx/>
              <a:buChar char="•"/>
            </a:pPr>
            <a:r>
              <a:rPr lang="en-US" sz="1100" dirty="0">
                <a:solidFill>
                  <a:srgbClr val="000000"/>
                </a:solidFill>
              </a:rPr>
              <a:t>Break/Networking			9:45 a.m. – 10:00 a.m.</a:t>
            </a:r>
          </a:p>
          <a:p>
            <a:pPr marL="342900" indent="-342900" fontAlgn="base">
              <a:lnSpc>
                <a:spcPct val="75000"/>
              </a:lnSpc>
              <a:spcBef>
                <a:spcPct val="10000"/>
              </a:spcBef>
              <a:spcAft>
                <a:spcPct val="0"/>
              </a:spcAft>
            </a:pPr>
            <a:endParaRPr lang="en-US" sz="1100" dirty="0">
              <a:solidFill>
                <a:srgbClr val="000000"/>
              </a:solidFill>
            </a:endParaRPr>
          </a:p>
          <a:p>
            <a:pPr marL="800100" lvl="1" indent="-342900" fontAlgn="base">
              <a:lnSpc>
                <a:spcPct val="75000"/>
              </a:lnSpc>
              <a:spcBef>
                <a:spcPct val="1000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</a:rPr>
              <a:t>							  </a:t>
            </a:r>
          </a:p>
          <a:p>
            <a:pPr marL="342900" indent="-342900" fontAlgn="base">
              <a:lnSpc>
                <a:spcPct val="75000"/>
              </a:lnSpc>
              <a:spcBef>
                <a:spcPct val="10000"/>
              </a:spcBef>
              <a:spcAft>
                <a:spcPct val="0"/>
              </a:spcAft>
              <a:buFontTx/>
              <a:buChar char="•"/>
            </a:pPr>
            <a:r>
              <a:rPr lang="en-US" sz="1100" dirty="0">
                <a:solidFill>
                  <a:srgbClr val="000000"/>
                </a:solidFill>
              </a:rPr>
              <a:t>Chemical Precursors/IEDs		10:00 a.m. – 11:15 a.m.</a:t>
            </a:r>
          </a:p>
          <a:p>
            <a:pPr marL="342900" indent="-342900" fontAlgn="base">
              <a:lnSpc>
                <a:spcPct val="75000"/>
              </a:lnSpc>
              <a:spcBef>
                <a:spcPct val="1000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</a:rPr>
              <a:t>	SABT Field Office			Cincinnati SABT	</a:t>
            </a:r>
          </a:p>
          <a:p>
            <a:pPr marL="342900" indent="-342900" fontAlgn="base">
              <a:lnSpc>
                <a:spcPct val="75000"/>
              </a:lnSpc>
              <a:spcBef>
                <a:spcPct val="10000"/>
              </a:spcBef>
              <a:spcAft>
                <a:spcPct val="0"/>
              </a:spcAft>
            </a:pPr>
            <a:endParaRPr lang="en-US" sz="1100" dirty="0">
              <a:solidFill>
                <a:srgbClr val="000000"/>
              </a:solidFill>
            </a:endParaRPr>
          </a:p>
          <a:p>
            <a:pPr marL="342900" indent="-342900" fontAlgn="base">
              <a:lnSpc>
                <a:spcPct val="75000"/>
              </a:lnSpc>
              <a:spcBef>
                <a:spcPct val="10000"/>
              </a:spcBef>
              <a:spcAft>
                <a:spcPct val="0"/>
              </a:spcAft>
            </a:pPr>
            <a:endParaRPr lang="en-US" sz="1100" dirty="0">
              <a:solidFill>
                <a:srgbClr val="000000"/>
              </a:solidFill>
            </a:endParaRPr>
          </a:p>
          <a:p>
            <a:pPr marL="342900" indent="-342900" fontAlgn="base">
              <a:lnSpc>
                <a:spcPct val="75000"/>
              </a:lnSpc>
              <a:spcBef>
                <a:spcPct val="10000"/>
              </a:spcBef>
              <a:spcAft>
                <a:spcPct val="0"/>
              </a:spcAft>
              <a:buFontTx/>
              <a:buChar char="•"/>
            </a:pPr>
            <a:r>
              <a:rPr lang="en-US" sz="1100" dirty="0">
                <a:solidFill>
                  <a:srgbClr val="000000"/>
                </a:solidFill>
              </a:rPr>
              <a:t>Lunch (on your own)			11:15 a.m. – 12:45 p.m.</a:t>
            </a:r>
          </a:p>
          <a:p>
            <a:pPr marL="342900" indent="-342900" fontAlgn="base">
              <a:lnSpc>
                <a:spcPct val="75000"/>
              </a:lnSpc>
              <a:spcBef>
                <a:spcPct val="1000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</a:rPr>
              <a:t>	</a:t>
            </a:r>
          </a:p>
          <a:p>
            <a:pPr marL="342900" indent="-342900" fontAlgn="base">
              <a:lnSpc>
                <a:spcPct val="75000"/>
              </a:lnSpc>
              <a:spcBef>
                <a:spcPct val="10000"/>
              </a:spcBef>
              <a:spcAft>
                <a:spcPct val="0"/>
              </a:spcAft>
              <a:buFontTx/>
              <a:buChar char="•"/>
            </a:pPr>
            <a:endParaRPr lang="en-US" sz="1100" dirty="0">
              <a:solidFill>
                <a:srgbClr val="000000"/>
              </a:solidFill>
            </a:endParaRPr>
          </a:p>
          <a:p>
            <a:pPr marL="342900" indent="-342900" fontAlgn="base">
              <a:lnSpc>
                <a:spcPct val="75000"/>
              </a:lnSpc>
              <a:spcBef>
                <a:spcPct val="10000"/>
              </a:spcBef>
              <a:spcAft>
                <a:spcPct val="0"/>
              </a:spcAft>
              <a:buFontTx/>
              <a:buChar char="•"/>
            </a:pPr>
            <a:r>
              <a:rPr lang="en-US" sz="1100" dirty="0">
                <a:solidFill>
                  <a:srgbClr val="000000"/>
                </a:solidFill>
              </a:rPr>
              <a:t>Travel/Report to Range 		12:45 p.m. – 1:00 p.m.</a:t>
            </a:r>
          </a:p>
          <a:p>
            <a:pPr marL="342900" indent="-342900" fontAlgn="base">
              <a:lnSpc>
                <a:spcPct val="75000"/>
              </a:lnSpc>
              <a:spcBef>
                <a:spcPct val="1000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</a:rPr>
              <a:t>				  </a:t>
            </a:r>
          </a:p>
          <a:p>
            <a:pPr marL="342900" indent="-342900" fontAlgn="base">
              <a:lnSpc>
                <a:spcPct val="75000"/>
              </a:lnSpc>
              <a:spcBef>
                <a:spcPct val="1000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</a:rPr>
              <a:t>			</a:t>
            </a:r>
          </a:p>
          <a:p>
            <a:pPr marL="342900" indent="-342900" fontAlgn="base">
              <a:lnSpc>
                <a:spcPct val="75000"/>
              </a:lnSpc>
              <a:spcBef>
                <a:spcPct val="10000"/>
              </a:spcBef>
              <a:spcAft>
                <a:spcPct val="0"/>
              </a:spcAft>
              <a:buFontTx/>
              <a:buChar char="•"/>
            </a:pPr>
            <a:r>
              <a:rPr lang="en-US" sz="1100" dirty="0">
                <a:solidFill>
                  <a:srgbClr val="000000"/>
                </a:solidFill>
              </a:rPr>
              <a:t>Demonstration			1:00 p.m. – 2:45 p.m.</a:t>
            </a:r>
          </a:p>
          <a:p>
            <a:pPr marL="342900" indent="-342900" fontAlgn="base">
              <a:lnSpc>
                <a:spcPct val="75000"/>
              </a:lnSpc>
              <a:spcBef>
                <a:spcPct val="1000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</a:rPr>
              <a:t>				 	SABT/Bomb Squads	</a:t>
            </a:r>
          </a:p>
          <a:p>
            <a:pPr marL="342900" indent="-342900" fontAlgn="base">
              <a:lnSpc>
                <a:spcPct val="75000"/>
              </a:lnSpc>
              <a:spcBef>
                <a:spcPct val="10000"/>
              </a:spcBef>
              <a:spcAft>
                <a:spcPct val="0"/>
              </a:spcAft>
            </a:pPr>
            <a:endParaRPr lang="en-US" sz="1100" dirty="0">
              <a:solidFill>
                <a:srgbClr val="000000"/>
              </a:solidFill>
            </a:endParaRPr>
          </a:p>
          <a:p>
            <a:pPr marL="342900" indent="-342900" fontAlgn="base">
              <a:lnSpc>
                <a:spcPct val="75000"/>
              </a:lnSpc>
              <a:spcBef>
                <a:spcPct val="10000"/>
              </a:spcBef>
              <a:spcAft>
                <a:spcPct val="0"/>
              </a:spcAft>
              <a:buFontTx/>
              <a:buChar char="•"/>
            </a:pPr>
            <a:r>
              <a:rPr lang="en-US" sz="1100" dirty="0">
                <a:solidFill>
                  <a:srgbClr val="000000"/>
                </a:solidFill>
              </a:rPr>
              <a:t>Debriefing			2:45 p.m. – 3:00 p.m.</a:t>
            </a:r>
          </a:p>
          <a:p>
            <a:pPr marL="342900" indent="-342900" fontAlgn="base">
              <a:lnSpc>
                <a:spcPct val="75000"/>
              </a:lnSpc>
              <a:spcBef>
                <a:spcPct val="1000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</a:rPr>
              <a:t>				  	</a:t>
            </a:r>
          </a:p>
          <a:p>
            <a:pPr marL="342900" indent="-342900" fontAlgn="base">
              <a:lnSpc>
                <a:spcPct val="75000"/>
              </a:lnSpc>
              <a:spcBef>
                <a:spcPct val="10000"/>
              </a:spcBef>
              <a:spcAft>
                <a:spcPct val="0"/>
              </a:spcAft>
            </a:pPr>
            <a:endParaRPr lang="en-US" sz="1100" b="1" dirty="0">
              <a:solidFill>
                <a:srgbClr val="000000"/>
              </a:solidFill>
            </a:endParaRPr>
          </a:p>
          <a:p>
            <a:pPr marL="342900" indent="-342900" fontAlgn="base">
              <a:lnSpc>
                <a:spcPct val="75000"/>
              </a:lnSpc>
              <a:spcBef>
                <a:spcPct val="1000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RSVP with name(s), title(s), agency/company and points of contact by </a:t>
            </a:r>
            <a:r>
              <a:rPr lang="en-US" sz="1400" b="1" dirty="0" smtClean="0">
                <a:solidFill>
                  <a:srgbClr val="FFFFFF"/>
                </a:solidFill>
              </a:rPr>
              <a:t>6</a:t>
            </a:r>
            <a:r>
              <a:rPr lang="en-US" sz="1400" b="1" dirty="0" smtClean="0">
                <a:solidFill>
                  <a:srgbClr val="FFFFFF"/>
                </a:solidFill>
              </a:rPr>
              <a:t>/6/2018</a:t>
            </a:r>
            <a:endParaRPr lang="en-US" sz="1400" b="1" dirty="0">
              <a:solidFill>
                <a:srgbClr val="FFFFFF"/>
              </a:solidFill>
            </a:endParaRPr>
          </a:p>
          <a:p>
            <a:pPr marL="342900" indent="-342900" fontAlgn="base">
              <a:lnSpc>
                <a:spcPct val="75000"/>
              </a:lnSpc>
              <a:spcBef>
                <a:spcPct val="1000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to:</a:t>
            </a:r>
          </a:p>
          <a:p>
            <a:pPr marL="342900" indent="-342900" fontAlgn="base">
              <a:lnSpc>
                <a:spcPct val="75000"/>
              </a:lnSpc>
              <a:spcBef>
                <a:spcPct val="1000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Richard.Maier@ic.fbi.gov or (513) 979-8307</a:t>
            </a:r>
          </a:p>
          <a:p>
            <a:pPr marL="342900" indent="-342900" fontAlgn="base">
              <a:lnSpc>
                <a:spcPct val="75000"/>
              </a:lnSpc>
              <a:spcBef>
                <a:spcPct val="10000"/>
              </a:spcBef>
              <a:spcAft>
                <a:spcPct val="0"/>
              </a:spcAft>
            </a:pPr>
            <a:r>
              <a:rPr lang="en-US" sz="1100" b="1" dirty="0">
                <a:solidFill>
                  <a:srgbClr val="000000"/>
                </a:solidFill>
              </a:rPr>
              <a:t>		</a:t>
            </a:r>
          </a:p>
          <a:p>
            <a:pPr marL="342900" indent="-342900" fontAlgn="base">
              <a:lnSpc>
                <a:spcPct val="75000"/>
              </a:lnSpc>
              <a:spcBef>
                <a:spcPct val="10000"/>
              </a:spcBef>
              <a:spcAft>
                <a:spcPct val="0"/>
              </a:spcAft>
            </a:pPr>
            <a:endParaRPr lang="en-US" sz="800" dirty="0">
              <a:solidFill>
                <a:srgbClr val="000000"/>
              </a:solidFill>
            </a:endParaRPr>
          </a:p>
          <a:p>
            <a:pPr marL="342900" indent="-342900" fontAlgn="base">
              <a:lnSpc>
                <a:spcPct val="75000"/>
              </a:lnSpc>
              <a:spcBef>
                <a:spcPct val="1000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</a:rPr>
              <a:t>* *Dress casual, and for the weather that day. Outdoor range visit is second half of the day.</a:t>
            </a:r>
            <a:endParaRPr lang="en-US" sz="1100" b="1" dirty="0">
              <a:solidFill>
                <a:srgbClr val="000000"/>
              </a:solidFill>
            </a:endParaRPr>
          </a:p>
          <a:p>
            <a:pPr marL="342900" indent="-342900" fontAlgn="base">
              <a:lnSpc>
                <a:spcPct val="75000"/>
              </a:lnSpc>
              <a:spcBef>
                <a:spcPct val="10000"/>
              </a:spcBef>
              <a:spcAft>
                <a:spcPct val="0"/>
              </a:spcAft>
            </a:pPr>
            <a:r>
              <a:rPr lang="en-US" sz="1100" b="1" dirty="0">
                <a:solidFill>
                  <a:srgbClr val="000000"/>
                </a:solidFill>
              </a:rPr>
              <a:t>				</a:t>
            </a:r>
          </a:p>
        </p:txBody>
      </p:sp>
      <p:pic>
        <p:nvPicPr>
          <p:cNvPr id="5" name="Picture 21" descr="fbise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390651"/>
            <a:ext cx="941388" cy="971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1" descr="fbise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16612" y="1390651"/>
            <a:ext cx="941388" cy="971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934246" y="1219200"/>
            <a:ext cx="5168916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</a:rPr>
              <a:t>Butler Tech Public Safety Education Complex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</a:rPr>
              <a:t>5140 Princeton-Glendale Rd.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</a:rPr>
              <a:t>Liberty Township, Ohio 45011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</a:rPr>
              <a:t>AGENDA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0" y="1"/>
            <a:ext cx="6858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</a:rPr>
              <a:t>Federal Bureau of Investigation 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433790" y="304800"/>
            <a:ext cx="20697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Cincinnati Division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390468" y="609602"/>
            <a:ext cx="42072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June</a:t>
            </a:r>
            <a:r>
              <a:rPr lang="en-US" dirty="0" smtClean="0">
                <a:solidFill>
                  <a:srgbClr val="000000"/>
                </a:solidFill>
              </a:rPr>
              <a:t> 13, 2018</a:t>
            </a:r>
            <a:endParaRPr lang="en-US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u="sng" dirty="0">
                <a:solidFill>
                  <a:srgbClr val="000000"/>
                </a:solidFill>
              </a:rPr>
              <a:t> Chemical Industry Outreach Workshop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32</Words>
  <Application>Microsoft Office PowerPoint</Application>
  <PresentationFormat>On-screen Show (4:3)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Department of Justice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ramaier</dc:creator>
  <cp:lastModifiedBy>Maier, Richard A. (CI) (FBI)</cp:lastModifiedBy>
  <cp:revision>5</cp:revision>
  <dcterms:created xsi:type="dcterms:W3CDTF">2015-04-13T14:33:20Z</dcterms:created>
  <dcterms:modified xsi:type="dcterms:W3CDTF">2018-03-28T14:18:37Z</dcterms:modified>
</cp:coreProperties>
</file>