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0" y="508000"/>
            <a:ext cx="12192000" cy="635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2"/>
            <a:ext cx="11125200" cy="3276599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10151"/>
            <a:ext cx="11125200" cy="514351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accent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399" y="5524501"/>
            <a:ext cx="2293620" cy="990598"/>
          </a:xfrm>
        </p:spPr>
        <p:txBody>
          <a:bodyPr/>
          <a:lstStyle>
            <a:lvl1pPr>
              <a:defRPr sz="2800">
                <a:solidFill>
                  <a:schemeClr val="accent3"/>
                </a:solidFill>
              </a:defRPr>
            </a:lvl1pPr>
          </a:lstStyle>
          <a:p>
            <a:fld id="{C84E364F-A363-EB4E-9395-C530F5A44D64}" type="datetime1">
              <a:rPr lang="en-US" smtClean="0"/>
              <a:pPr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68A274D8-BDF7-394B-B94E-BD6A355A686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3585" y="1135785"/>
            <a:ext cx="2925572" cy="215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09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35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6A564-D7B0-F847-96C7-4512C4DB8E91}" type="datetime1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74D8-BDF7-394B-B94E-BD6A355A686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65" y="6146892"/>
            <a:ext cx="3243369" cy="40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032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350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5D30-2494-BB40-9988-87B0122BBA5E}" type="datetime1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74D8-BDF7-394B-B94E-BD6A355A686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65" y="6146892"/>
            <a:ext cx="3243369" cy="40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178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066801"/>
            <a:ext cx="10972800" cy="37004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D6E95336-4CA2-4B21-BFA2-5D59400D8E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24D1AF0-FCB7-42FA-9C79-87E0DF5500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386130-021D-4174-ADAD-101D9C754D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E443B6-F008-4753-8922-1091C54ACF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066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35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F49D3-0131-0A46-A931-C3A7BC8A3458}" type="datetime1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74D8-BDF7-394B-B94E-BD6A355A686C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65" y="6146892"/>
            <a:ext cx="3243369" cy="40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2"/>
            <a:ext cx="12202304" cy="635058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21793"/>
              <a:gd name="connsiteX1" fmla="*/ 21600 w 21600"/>
              <a:gd name="connsiteY1" fmla="*/ 0 h 21793"/>
              <a:gd name="connsiteX2" fmla="*/ 21569 w 21600"/>
              <a:gd name="connsiteY2" fmla="*/ 19991 h 21793"/>
              <a:gd name="connsiteX3" fmla="*/ 0 w 21600"/>
              <a:gd name="connsiteY3" fmla="*/ 20172 h 21793"/>
              <a:gd name="connsiteX4" fmla="*/ 0 w 21600"/>
              <a:gd name="connsiteY4" fmla="*/ 0 h 21793"/>
              <a:gd name="connsiteX0" fmla="*/ 0 w 21600"/>
              <a:gd name="connsiteY0" fmla="*/ 0 h 22272"/>
              <a:gd name="connsiteX1" fmla="*/ 21600 w 21600"/>
              <a:gd name="connsiteY1" fmla="*/ 0 h 22272"/>
              <a:gd name="connsiteX2" fmla="*/ 21569 w 21600"/>
              <a:gd name="connsiteY2" fmla="*/ 19991 h 22272"/>
              <a:gd name="connsiteX3" fmla="*/ 0 w 21600"/>
              <a:gd name="connsiteY3" fmla="*/ 20790 h 22272"/>
              <a:gd name="connsiteX4" fmla="*/ 0 w 21600"/>
              <a:gd name="connsiteY4" fmla="*/ 0 h 22272"/>
              <a:gd name="connsiteX0" fmla="*/ 7 w 21607"/>
              <a:gd name="connsiteY0" fmla="*/ 0 h 22289"/>
              <a:gd name="connsiteX1" fmla="*/ 21607 w 21607"/>
              <a:gd name="connsiteY1" fmla="*/ 0 h 22289"/>
              <a:gd name="connsiteX2" fmla="*/ 21576 w 21607"/>
              <a:gd name="connsiteY2" fmla="*/ 19991 h 22289"/>
              <a:gd name="connsiteX3" fmla="*/ 0 w 21607"/>
              <a:gd name="connsiteY3" fmla="*/ 20812 h 22289"/>
              <a:gd name="connsiteX4" fmla="*/ 7 w 21607"/>
              <a:gd name="connsiteY4" fmla="*/ 0 h 22289"/>
              <a:gd name="connsiteX0" fmla="*/ 7 w 21607"/>
              <a:gd name="connsiteY0" fmla="*/ 0 h 21491"/>
              <a:gd name="connsiteX1" fmla="*/ 21607 w 21607"/>
              <a:gd name="connsiteY1" fmla="*/ 0 h 21491"/>
              <a:gd name="connsiteX2" fmla="*/ 21576 w 21607"/>
              <a:gd name="connsiteY2" fmla="*/ 19991 h 21491"/>
              <a:gd name="connsiteX3" fmla="*/ 0 w 21607"/>
              <a:gd name="connsiteY3" fmla="*/ 20812 h 21491"/>
              <a:gd name="connsiteX4" fmla="*/ 7 w 21607"/>
              <a:gd name="connsiteY4" fmla="*/ 0 h 21491"/>
              <a:gd name="connsiteX0" fmla="*/ 7 w 21607"/>
              <a:gd name="connsiteY0" fmla="*/ 0 h 21570"/>
              <a:gd name="connsiteX1" fmla="*/ 21607 w 21607"/>
              <a:gd name="connsiteY1" fmla="*/ 0 h 21570"/>
              <a:gd name="connsiteX2" fmla="*/ 21576 w 21607"/>
              <a:gd name="connsiteY2" fmla="*/ 19991 h 21570"/>
              <a:gd name="connsiteX3" fmla="*/ 0 w 21607"/>
              <a:gd name="connsiteY3" fmla="*/ 20812 h 21570"/>
              <a:gd name="connsiteX4" fmla="*/ 7 w 21607"/>
              <a:gd name="connsiteY4" fmla="*/ 0 h 21570"/>
              <a:gd name="connsiteX0" fmla="*/ 7 w 21607"/>
              <a:gd name="connsiteY0" fmla="*/ 0 h 21598"/>
              <a:gd name="connsiteX1" fmla="*/ 21607 w 21607"/>
              <a:gd name="connsiteY1" fmla="*/ 0 h 21598"/>
              <a:gd name="connsiteX2" fmla="*/ 21576 w 21607"/>
              <a:gd name="connsiteY2" fmla="*/ 19991 h 21598"/>
              <a:gd name="connsiteX3" fmla="*/ 0 w 21607"/>
              <a:gd name="connsiteY3" fmla="*/ 20812 h 21598"/>
              <a:gd name="connsiteX4" fmla="*/ 7 w 21607"/>
              <a:gd name="connsiteY4" fmla="*/ 0 h 21598"/>
              <a:gd name="connsiteX0" fmla="*/ 7 w 21607"/>
              <a:gd name="connsiteY0" fmla="*/ 0 h 21643"/>
              <a:gd name="connsiteX1" fmla="*/ 21607 w 21607"/>
              <a:gd name="connsiteY1" fmla="*/ 0 h 21643"/>
              <a:gd name="connsiteX2" fmla="*/ 21576 w 21607"/>
              <a:gd name="connsiteY2" fmla="*/ 19991 h 21643"/>
              <a:gd name="connsiteX3" fmla="*/ 0 w 21607"/>
              <a:gd name="connsiteY3" fmla="*/ 20866 h 21643"/>
              <a:gd name="connsiteX4" fmla="*/ 7 w 21607"/>
              <a:gd name="connsiteY4" fmla="*/ 0 h 21643"/>
              <a:gd name="connsiteX0" fmla="*/ 7 w 21607"/>
              <a:gd name="connsiteY0" fmla="*/ 0 h 21564"/>
              <a:gd name="connsiteX1" fmla="*/ 21607 w 21607"/>
              <a:gd name="connsiteY1" fmla="*/ 0 h 21564"/>
              <a:gd name="connsiteX2" fmla="*/ 21576 w 21607"/>
              <a:gd name="connsiteY2" fmla="*/ 19991 h 21564"/>
              <a:gd name="connsiteX3" fmla="*/ 0 w 21607"/>
              <a:gd name="connsiteY3" fmla="*/ 20866 h 21564"/>
              <a:gd name="connsiteX4" fmla="*/ 7 w 21607"/>
              <a:gd name="connsiteY4" fmla="*/ 0 h 21564"/>
              <a:gd name="connsiteX0" fmla="*/ 7 w 21607"/>
              <a:gd name="connsiteY0" fmla="*/ 0 h 21578"/>
              <a:gd name="connsiteX1" fmla="*/ 21607 w 21607"/>
              <a:gd name="connsiteY1" fmla="*/ 0 h 21578"/>
              <a:gd name="connsiteX2" fmla="*/ 21576 w 21607"/>
              <a:gd name="connsiteY2" fmla="*/ 19991 h 21578"/>
              <a:gd name="connsiteX3" fmla="*/ 0 w 21607"/>
              <a:gd name="connsiteY3" fmla="*/ 20866 h 21578"/>
              <a:gd name="connsiteX4" fmla="*/ 7 w 21607"/>
              <a:gd name="connsiteY4" fmla="*/ 0 h 21578"/>
              <a:gd name="connsiteX0" fmla="*/ 7 w 21607"/>
              <a:gd name="connsiteY0" fmla="*/ 0 h 21642"/>
              <a:gd name="connsiteX1" fmla="*/ 21607 w 21607"/>
              <a:gd name="connsiteY1" fmla="*/ 0 h 21642"/>
              <a:gd name="connsiteX2" fmla="*/ 21576 w 21607"/>
              <a:gd name="connsiteY2" fmla="*/ 19991 h 21642"/>
              <a:gd name="connsiteX3" fmla="*/ 0 w 21607"/>
              <a:gd name="connsiteY3" fmla="*/ 20866 h 21642"/>
              <a:gd name="connsiteX4" fmla="*/ 7 w 21607"/>
              <a:gd name="connsiteY4" fmla="*/ 0 h 21642"/>
              <a:gd name="connsiteX0" fmla="*/ 7 w 21607"/>
              <a:gd name="connsiteY0" fmla="*/ 0 h 21635"/>
              <a:gd name="connsiteX1" fmla="*/ 21607 w 21607"/>
              <a:gd name="connsiteY1" fmla="*/ 0 h 21635"/>
              <a:gd name="connsiteX2" fmla="*/ 21591 w 21607"/>
              <a:gd name="connsiteY2" fmla="*/ 19948 h 21635"/>
              <a:gd name="connsiteX3" fmla="*/ 0 w 21607"/>
              <a:gd name="connsiteY3" fmla="*/ 20866 h 21635"/>
              <a:gd name="connsiteX4" fmla="*/ 7 w 21607"/>
              <a:gd name="connsiteY4" fmla="*/ 0 h 21635"/>
              <a:gd name="connsiteX0" fmla="*/ 7 w 21607"/>
              <a:gd name="connsiteY0" fmla="*/ 0 h 21541"/>
              <a:gd name="connsiteX1" fmla="*/ 21607 w 21607"/>
              <a:gd name="connsiteY1" fmla="*/ 0 h 21541"/>
              <a:gd name="connsiteX2" fmla="*/ 21591 w 21607"/>
              <a:gd name="connsiteY2" fmla="*/ 19948 h 21541"/>
              <a:gd name="connsiteX3" fmla="*/ 0 w 21607"/>
              <a:gd name="connsiteY3" fmla="*/ 20866 h 21541"/>
              <a:gd name="connsiteX4" fmla="*/ 7 w 21607"/>
              <a:gd name="connsiteY4" fmla="*/ 0 h 21541"/>
              <a:gd name="connsiteX0" fmla="*/ 7 w 21607"/>
              <a:gd name="connsiteY0" fmla="*/ 0 h 21538"/>
              <a:gd name="connsiteX1" fmla="*/ 21607 w 21607"/>
              <a:gd name="connsiteY1" fmla="*/ 0 h 21538"/>
              <a:gd name="connsiteX2" fmla="*/ 21591 w 21607"/>
              <a:gd name="connsiteY2" fmla="*/ 19948 h 21538"/>
              <a:gd name="connsiteX3" fmla="*/ 0 w 21607"/>
              <a:gd name="connsiteY3" fmla="*/ 20866 h 21538"/>
              <a:gd name="connsiteX4" fmla="*/ 7 w 21607"/>
              <a:gd name="connsiteY4" fmla="*/ 0 h 21538"/>
              <a:gd name="connsiteX0" fmla="*/ 7 w 21607"/>
              <a:gd name="connsiteY0" fmla="*/ 0 h 21508"/>
              <a:gd name="connsiteX1" fmla="*/ 21607 w 21607"/>
              <a:gd name="connsiteY1" fmla="*/ 0 h 21508"/>
              <a:gd name="connsiteX2" fmla="*/ 21591 w 21607"/>
              <a:gd name="connsiteY2" fmla="*/ 19948 h 21508"/>
              <a:gd name="connsiteX3" fmla="*/ 0 w 21607"/>
              <a:gd name="connsiteY3" fmla="*/ 20866 h 21508"/>
              <a:gd name="connsiteX4" fmla="*/ 7 w 21607"/>
              <a:gd name="connsiteY4" fmla="*/ 0 h 21508"/>
              <a:gd name="connsiteX0" fmla="*/ 7 w 21607"/>
              <a:gd name="connsiteY0" fmla="*/ 0 h 21496"/>
              <a:gd name="connsiteX1" fmla="*/ 21607 w 21607"/>
              <a:gd name="connsiteY1" fmla="*/ 0 h 21496"/>
              <a:gd name="connsiteX2" fmla="*/ 21591 w 21607"/>
              <a:gd name="connsiteY2" fmla="*/ 19948 h 21496"/>
              <a:gd name="connsiteX3" fmla="*/ 0 w 21607"/>
              <a:gd name="connsiteY3" fmla="*/ 20866 h 21496"/>
              <a:gd name="connsiteX4" fmla="*/ 7 w 21607"/>
              <a:gd name="connsiteY4" fmla="*/ 0 h 21496"/>
              <a:gd name="connsiteX0" fmla="*/ 7 w 21607"/>
              <a:gd name="connsiteY0" fmla="*/ 0 h 21575"/>
              <a:gd name="connsiteX1" fmla="*/ 21607 w 21607"/>
              <a:gd name="connsiteY1" fmla="*/ 0 h 21575"/>
              <a:gd name="connsiteX2" fmla="*/ 21591 w 21607"/>
              <a:gd name="connsiteY2" fmla="*/ 19948 h 21575"/>
              <a:gd name="connsiteX3" fmla="*/ 0 w 21607"/>
              <a:gd name="connsiteY3" fmla="*/ 20866 h 21575"/>
              <a:gd name="connsiteX4" fmla="*/ 7 w 21607"/>
              <a:gd name="connsiteY4" fmla="*/ 0 h 21575"/>
              <a:gd name="connsiteX0" fmla="*/ 7 w 21607"/>
              <a:gd name="connsiteY0" fmla="*/ 0 h 21602"/>
              <a:gd name="connsiteX1" fmla="*/ 21607 w 21607"/>
              <a:gd name="connsiteY1" fmla="*/ 0 h 21602"/>
              <a:gd name="connsiteX2" fmla="*/ 21591 w 21607"/>
              <a:gd name="connsiteY2" fmla="*/ 19948 h 21602"/>
              <a:gd name="connsiteX3" fmla="*/ 0 w 21607"/>
              <a:gd name="connsiteY3" fmla="*/ 20866 h 21602"/>
              <a:gd name="connsiteX4" fmla="*/ 7 w 21607"/>
              <a:gd name="connsiteY4" fmla="*/ 0 h 21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7" h="21602">
                <a:moveTo>
                  <a:pt x="7" y="0"/>
                </a:moveTo>
                <a:lnTo>
                  <a:pt x="21607" y="0"/>
                </a:lnTo>
                <a:cubicBezTo>
                  <a:pt x="21607" y="5774"/>
                  <a:pt x="21591" y="14174"/>
                  <a:pt x="21591" y="19948"/>
                </a:cubicBezTo>
                <a:cubicBezTo>
                  <a:pt x="12956" y="18849"/>
                  <a:pt x="6515" y="23293"/>
                  <a:pt x="0" y="20866"/>
                </a:cubicBezTo>
                <a:cubicBezTo>
                  <a:pt x="2" y="13929"/>
                  <a:pt x="5" y="6937"/>
                  <a:pt x="7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201787"/>
            <a:ext cx="10814051" cy="887865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6BBCA-2DD1-4646-9785-D308A8F1E920}" type="datetime1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74D8-BDF7-394B-B94E-BD6A355A686C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65" y="6146892"/>
            <a:ext cx="3243369" cy="40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1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35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1"/>
            <a:ext cx="5486400" cy="45005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76400"/>
            <a:ext cx="5486400" cy="4500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D489-1596-414F-904D-73FFF9A9ABBD}" type="datetime1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74D8-BDF7-394B-B94E-BD6A355A686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65" y="6146892"/>
            <a:ext cx="3243369" cy="40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67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350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2" y="1681163"/>
            <a:ext cx="5489263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2" y="2505075"/>
            <a:ext cx="5489263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486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864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A08F-4E7A-7545-8C21-41C08BD174EC}" type="datetime1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74D8-BDF7-394B-B94E-BD6A355A68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65" y="6146892"/>
            <a:ext cx="3243369" cy="40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73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35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AA4D6-D552-164A-A932-B90609EDD665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74D8-BDF7-394B-B94E-BD6A355A686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65" y="6146892"/>
            <a:ext cx="3243369" cy="40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34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35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B8F3-8560-A646-A388-2A7F98BAF572}" type="datetime1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74D8-BDF7-394B-B94E-BD6A355A686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65" y="6146892"/>
            <a:ext cx="3243369" cy="40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8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35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2806699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0"/>
            <a:ext cx="6172200" cy="540385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21BD-1E8C-614C-B496-D989640F4E5C}" type="datetime1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74D8-BDF7-394B-B94E-BD6A355A686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65" y="6146892"/>
            <a:ext cx="3243369" cy="40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693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35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2806699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172200" cy="516636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4C5CA-C9DD-A04E-9C8F-C2ACDD845421}" type="datetime1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A274D8-BDF7-394B-B94E-BD6A355A686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065" y="6146892"/>
            <a:ext cx="3243369" cy="405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19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28601"/>
            <a:ext cx="11125200" cy="12954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11125200" cy="4500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52650" y="6515101"/>
            <a:ext cx="1428751" cy="34290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50">
                <a:solidFill>
                  <a:schemeClr val="bg1"/>
                </a:solidFill>
              </a:defRPr>
            </a:lvl1pPr>
          </a:lstStyle>
          <a:p>
            <a:fld id="{F573F98B-48C1-7746-8399-6D7EF7FB5479}" type="datetime1">
              <a:rPr lang="en-US" smtClean="0"/>
              <a:t>3/19/2021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1400" y="6515102"/>
            <a:ext cx="5562600" cy="34290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5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6515101"/>
            <a:ext cx="1619251" cy="342901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750">
                <a:solidFill>
                  <a:schemeClr val="bg1"/>
                </a:solidFill>
              </a:defRPr>
            </a:lvl1pPr>
          </a:lstStyle>
          <a:p>
            <a:fld id="{68A274D8-BDF7-394B-B94E-BD6A355A68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65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Courier New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252">
          <p15:clr>
            <a:srgbClr val="F26B43"/>
          </p15:clr>
        </p15:guide>
        <p15:guide id="4" pos="5508">
          <p15:clr>
            <a:srgbClr val="F26B43"/>
          </p15:clr>
        </p15:guide>
        <p15:guide id="5" orient="horz" pos="1056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orient="horz" pos="144">
          <p15:clr>
            <a:srgbClr val="F26B43"/>
          </p15:clr>
        </p15:guide>
        <p15:guide id="8" orient="horz" pos="41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uderg@childrensdayton.org" TargetMode="External"/><Relationship Id="rId2" Type="http://schemas.openxmlformats.org/officeDocument/2006/relationships/hyperlink" Target="https://childrensdayton.enrollware.com/schedu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232AAB2-E77B-4286-B9E6-1734F62DEFD7}"/>
              </a:ext>
            </a:extLst>
          </p:cNvPr>
          <p:cNvSpPr txBox="1"/>
          <p:nvPr/>
        </p:nvSpPr>
        <p:spPr>
          <a:xfrm>
            <a:off x="1857375" y="144313"/>
            <a:ext cx="7880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Pediatric Advanced Life Support courses for EMS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1CFCA64-BE2B-41B6-A4FA-FD5AEAF1F64F}"/>
              </a:ext>
            </a:extLst>
          </p:cNvPr>
          <p:cNvSpPr txBox="1"/>
          <p:nvPr/>
        </p:nvSpPr>
        <p:spPr>
          <a:xfrm>
            <a:off x="520700" y="513645"/>
            <a:ext cx="107060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Dayton Children’s Hospital is offering AHA PALS certification/ recertification courses to local certified Paramedics at no fee.  Participants must be an active member with a local Public Safety Department in the Dayton Children’s Hospital Service area. Registration through your training officers is recommended and is required at least 2 weeks prior to the course.  Class size is limited. </a:t>
            </a:r>
          </a:p>
          <a:p>
            <a:pPr algn="ctr"/>
            <a:r>
              <a:rPr lang="en-US" sz="1600" dirty="0"/>
              <a:t>* </a:t>
            </a:r>
            <a:r>
              <a:rPr lang="en-US" sz="1600" i="1" dirty="0"/>
              <a:t>Pre-course work is required, and 2020 AHA PALS Provider Manual is not furnished.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4F10F20-7687-47E7-8EFB-7F0678EE798A}"/>
              </a:ext>
            </a:extLst>
          </p:cNvPr>
          <p:cNvSpPr txBox="1"/>
          <p:nvPr/>
        </p:nvSpPr>
        <p:spPr>
          <a:xfrm>
            <a:off x="379412" y="5343917"/>
            <a:ext cx="6111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Register at: </a:t>
            </a:r>
            <a:r>
              <a:rPr lang="en-US" dirty="0">
                <a:hlinkClick r:id="rId2"/>
              </a:rPr>
              <a:t>https://childrensdayton.enrollware.com/schedule</a:t>
            </a:r>
            <a:r>
              <a:rPr lang="en-US" dirty="0"/>
              <a:t> 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="" xmlns:a16="http://schemas.microsoft.com/office/drawing/2014/main" id="{9FEED944-6C7F-4AAE-9CBA-47C87567BD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418813"/>
              </p:ext>
            </p:extLst>
          </p:nvPr>
        </p:nvGraphicFramePr>
        <p:xfrm>
          <a:off x="860425" y="1896417"/>
          <a:ext cx="10129837" cy="3273840"/>
        </p:xfrm>
        <a:graphic>
          <a:graphicData uri="http://schemas.openxmlformats.org/drawingml/2006/table">
            <a:tbl>
              <a:tblPr firstRow="1" firstCol="1" bandRow="1"/>
              <a:tblGrid>
                <a:gridCol w="1690112">
                  <a:extLst>
                    <a:ext uri="{9D8B030D-6E8A-4147-A177-3AD203B41FA5}">
                      <a16:colId xmlns="" xmlns:a16="http://schemas.microsoft.com/office/drawing/2014/main" val="2452645206"/>
                    </a:ext>
                  </a:extLst>
                </a:gridCol>
                <a:gridCol w="1954462">
                  <a:extLst>
                    <a:ext uri="{9D8B030D-6E8A-4147-A177-3AD203B41FA5}">
                      <a16:colId xmlns="" xmlns:a16="http://schemas.microsoft.com/office/drawing/2014/main" val="3803326364"/>
                    </a:ext>
                  </a:extLst>
                </a:gridCol>
                <a:gridCol w="1631609">
                  <a:extLst>
                    <a:ext uri="{9D8B030D-6E8A-4147-A177-3AD203B41FA5}">
                      <a16:colId xmlns="" xmlns:a16="http://schemas.microsoft.com/office/drawing/2014/main" val="1136711905"/>
                    </a:ext>
                  </a:extLst>
                </a:gridCol>
                <a:gridCol w="1589355">
                  <a:extLst>
                    <a:ext uri="{9D8B030D-6E8A-4147-A177-3AD203B41FA5}">
                      <a16:colId xmlns="" xmlns:a16="http://schemas.microsoft.com/office/drawing/2014/main" val="2205888093"/>
                    </a:ext>
                  </a:extLst>
                </a:gridCol>
                <a:gridCol w="1625107">
                  <a:extLst>
                    <a:ext uri="{9D8B030D-6E8A-4147-A177-3AD203B41FA5}">
                      <a16:colId xmlns="" xmlns:a16="http://schemas.microsoft.com/office/drawing/2014/main" val="1302959958"/>
                    </a:ext>
                  </a:extLst>
                </a:gridCol>
                <a:gridCol w="1639192">
                  <a:extLst>
                    <a:ext uri="{9D8B030D-6E8A-4147-A177-3AD203B41FA5}">
                      <a16:colId xmlns="" xmlns:a16="http://schemas.microsoft.com/office/drawing/2014/main" val="3944303510"/>
                    </a:ext>
                  </a:extLst>
                </a:gridCol>
              </a:tblGrid>
              <a:tr h="265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Group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Course: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Date: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Time: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Space: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84152347"/>
                  </a:ext>
                </a:extLst>
              </a:tr>
              <a:tr h="2529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Provider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July 13, 2021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8:30a-4:30p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DCH/ CHP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94239506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Recertification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 9, 2021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4p-8p 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0817045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Provider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 20, 2021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8:30a-4:30p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DCH/ CHP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58106877"/>
                  </a:ext>
                </a:extLst>
              </a:tr>
              <a:tr h="2529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Recertification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 6, 2021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Saturday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8:30a-12:30p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SRMC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21612764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Provider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 8, 2021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8:30a-4:30p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DCH/ CHP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9474117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Provider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 12, 2022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8:30a-4:30p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66594484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Recertification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 13, 2022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8:30a-12:30p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UVMC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40268337"/>
                  </a:ext>
                </a:extLst>
              </a:tr>
              <a:tr h="2483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EMS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Provider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 26, 2022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8:30a-4:30p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UVMC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84042073"/>
                  </a:ext>
                </a:extLst>
              </a:tr>
              <a:tr h="2529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Recertification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 3, 2022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Thursday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4p-8p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02414779"/>
                  </a:ext>
                </a:extLst>
              </a:tr>
              <a:tr h="2529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Provider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 22, 2022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8:30a-4:30p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DCH/ CHP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51834963"/>
                  </a:ext>
                </a:extLst>
              </a:tr>
              <a:tr h="2529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Provider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 5, 2022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8:30a-4:30p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South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33988028"/>
                  </a:ext>
                </a:extLst>
              </a:tr>
              <a:tr h="2529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Recertification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 11,2022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Saturday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8:30a-12:30p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SRMC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503131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84BF1FE-6925-4ED8-A917-235F2FA91629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B0482D-74C3-4DFB-BAB0-2161892158B5}"/>
              </a:ext>
            </a:extLst>
          </p:cNvPr>
          <p:cNvSpPr txBox="1"/>
          <p:nvPr/>
        </p:nvSpPr>
        <p:spPr>
          <a:xfrm>
            <a:off x="5638800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93D2844-32A0-40AF-9167-D0F9CCE317AB}"/>
              </a:ext>
            </a:extLst>
          </p:cNvPr>
          <p:cNvSpPr txBox="1"/>
          <p:nvPr/>
        </p:nvSpPr>
        <p:spPr>
          <a:xfrm>
            <a:off x="6643689" y="5251584"/>
            <a:ext cx="56626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For more information contact : </a:t>
            </a:r>
          </a:p>
          <a:p>
            <a:r>
              <a:rPr lang="en-US" sz="1400" dirty="0"/>
              <a:t>Gay </a:t>
            </a:r>
            <a:r>
              <a:rPr lang="en-US" sz="1400" dirty="0" err="1"/>
              <a:t>Gauder</a:t>
            </a:r>
            <a:r>
              <a:rPr lang="en-US" sz="1400" dirty="0"/>
              <a:t> at </a:t>
            </a:r>
            <a:r>
              <a:rPr lang="en-US" sz="1400" dirty="0">
                <a:hlinkClick r:id="rId3"/>
              </a:rPr>
              <a:t>gauderg@childrensdayton.org</a:t>
            </a:r>
            <a:r>
              <a:rPr lang="en-US" sz="1400" dirty="0"/>
              <a:t> </a:t>
            </a:r>
          </a:p>
          <a:p>
            <a:r>
              <a:rPr lang="en-US" sz="1400" dirty="0"/>
              <a:t>(937) 641-5847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DCH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DAED3"/>
      </a:accent1>
      <a:accent2>
        <a:srgbClr val="E67E3C"/>
      </a:accent2>
      <a:accent3>
        <a:srgbClr val="8A8A8D"/>
      </a:accent3>
      <a:accent4>
        <a:srgbClr val="F7A800"/>
      </a:accent4>
      <a:accent5>
        <a:srgbClr val="B687B8"/>
      </a:accent5>
      <a:accent6>
        <a:srgbClr val="AAAD0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229</Words>
  <Application>Microsoft Office PowerPoint</Application>
  <PresentationFormat>Widescreen</PresentationFormat>
  <Paragraphs>85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Debra Jacobs</dc:creator>
  <cp:lastModifiedBy>Heather Koss</cp:lastModifiedBy>
  <cp:revision>11</cp:revision>
  <cp:lastPrinted>2021-03-19T17:14:34Z</cp:lastPrinted>
  <dcterms:created xsi:type="dcterms:W3CDTF">2021-03-06T02:27:28Z</dcterms:created>
  <dcterms:modified xsi:type="dcterms:W3CDTF">2021-03-19T17:15:41Z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b008b3-8c5d-495c-a632-cfcee25ed758_Enabled">
    <vt:lpwstr>true</vt:lpwstr>
  </property>
  <property fmtid="{D5CDD505-2E9C-101B-9397-08002B2CF9AE}" pid="3" name="MSIP_Label_40b008b3-8c5d-495c-a632-cfcee25ed758_SetDate">
    <vt:lpwstr>2021-03-06T02:27:28Z</vt:lpwstr>
  </property>
  <property fmtid="{D5CDD505-2E9C-101B-9397-08002B2CF9AE}" pid="4" name="MSIP_Label_40b008b3-8c5d-495c-a632-cfcee25ed758_Method">
    <vt:lpwstr>Standard</vt:lpwstr>
  </property>
  <property fmtid="{D5CDD505-2E9C-101B-9397-08002B2CF9AE}" pid="5" name="MSIP_Label_40b008b3-8c5d-495c-a632-cfcee25ed758_Name">
    <vt:lpwstr>40b008b3-8c5d-495c-a632-cfcee25ed758</vt:lpwstr>
  </property>
  <property fmtid="{D5CDD505-2E9C-101B-9397-08002B2CF9AE}" pid="6" name="MSIP_Label_40b008b3-8c5d-495c-a632-cfcee25ed758_SiteId">
    <vt:lpwstr>56cfe0ad-ab2d-4e04-93ac-4154f73bb9d6</vt:lpwstr>
  </property>
  <property fmtid="{D5CDD505-2E9C-101B-9397-08002B2CF9AE}" pid="7" name="MSIP_Label_40b008b3-8c5d-495c-a632-cfcee25ed758_ActionId">
    <vt:lpwstr>9ef12d92-16ab-4ea9-9644-a9658b202cac</vt:lpwstr>
  </property>
  <property fmtid="{D5CDD505-2E9C-101B-9397-08002B2CF9AE}" pid="8" name="MSIP_Label_40b008b3-8c5d-495c-a632-cfcee25ed758_ContentBits">
    <vt:lpwstr>0</vt:lpwstr>
  </property>
</Properties>
</file>